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6"/>
  </p:notesMasterIdLst>
  <p:sldIdLst>
    <p:sldId id="256" r:id="rId2"/>
    <p:sldId id="257" r:id="rId3"/>
    <p:sldId id="258" r:id="rId4"/>
    <p:sldId id="259" r:id="rId5"/>
    <p:sldId id="260" r:id="rId6"/>
    <p:sldId id="261" r:id="rId7"/>
    <p:sldId id="262" r:id="rId8"/>
    <p:sldId id="263" r:id="rId9"/>
    <p:sldId id="265" r:id="rId10"/>
    <p:sldId id="266" r:id="rId11"/>
    <p:sldId id="270" r:id="rId12"/>
    <p:sldId id="271" r:id="rId13"/>
    <p:sldId id="268" r:id="rId14"/>
    <p:sldId id="269" r:id="rId1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719"/>
  </p:normalViewPr>
  <p:slideViewPr>
    <p:cSldViewPr snapToGrid="0" snapToObjects="1">
      <p:cViewPr varScale="1">
        <p:scale>
          <a:sx n="120" d="100"/>
          <a:sy n="120" d="100"/>
        </p:scale>
        <p:origin x="2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E58D8730-E7B0-4FD2-B84B-CC73C017A1B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F05C331-4CDD-496D-8CF1-26498FD38599}">
      <dgm:prSet/>
      <dgm:spPr/>
      <dgm:t>
        <a:bodyPr/>
        <a:lstStyle/>
        <a:p>
          <a:r>
            <a:rPr lang="it-IT" dirty="0"/>
            <a:t>La vendita al cliente finale, in questo passaggio avviene la prima transazione, con la consegna al cliente della prova di acquisto e di un codice univoco o chiave di registrazione che permette il trasferimento del certificato di autenticità dal </a:t>
          </a:r>
          <a:r>
            <a:rPr lang="it-IT" dirty="0" err="1"/>
            <a:t>wallet</a:t>
          </a:r>
          <a:r>
            <a:rPr lang="it-IT" dirty="0"/>
            <a:t> dell' autorità garante al </a:t>
          </a:r>
          <a:r>
            <a:rPr lang="it-IT" dirty="0" err="1"/>
            <a:t>wallet</a:t>
          </a:r>
          <a:r>
            <a:rPr lang="it-IT" dirty="0"/>
            <a:t> del cliente finale, fatta la transazione questo codice non sarà più utilizzabile, questa chiave di registrazione può essere fatta in varie forme, uno scontrino elettronico, o un codice stampato sullo scontrino cartaceo da scansionare anche questo in computer vision insieme al seriale del prodotto o al seriale del sigillo, </a:t>
          </a:r>
          <a:endParaRPr lang="en-US" dirty="0"/>
        </a:p>
      </dgm:t>
    </dgm:pt>
    <dgm:pt modelId="{CDEB6FC7-7D84-4D69-98AA-345B7F3E571F}" type="parTrans" cxnId="{FBAC9930-B6FD-41EB-B712-41DFA103D9C2}">
      <dgm:prSet/>
      <dgm:spPr/>
      <dgm:t>
        <a:bodyPr/>
        <a:lstStyle/>
        <a:p>
          <a:endParaRPr lang="en-US"/>
        </a:p>
      </dgm:t>
    </dgm:pt>
    <dgm:pt modelId="{72F22154-E938-4F1C-A1D2-248C721BC49D}" type="sibTrans" cxnId="{FBAC9930-B6FD-41EB-B712-41DFA103D9C2}">
      <dgm:prSet/>
      <dgm:spPr/>
      <dgm:t>
        <a:bodyPr/>
        <a:lstStyle/>
        <a:p>
          <a:endParaRPr lang="en-US"/>
        </a:p>
      </dgm:t>
    </dgm:pt>
    <dgm:pt modelId="{638094B8-B2F7-44EA-8BAB-2D75EBC92EEC}">
      <dgm:prSet/>
      <dgm:spPr/>
      <dgm:t>
        <a:bodyPr/>
        <a:lstStyle/>
        <a:p>
          <a:r>
            <a:rPr lang="it-IT" dirty="0"/>
            <a:t>Per gli eventuali passaggi di proprietà tra privati basterà il semplice passaggio da un </a:t>
          </a:r>
          <a:r>
            <a:rPr lang="it-IT" dirty="0" err="1"/>
            <a:t>wallet</a:t>
          </a:r>
          <a:r>
            <a:rPr lang="it-IT" dirty="0"/>
            <a:t> privato ad un altro, o nel caso di prodotti speciali sarà richiesta una transazione presso l'autorità garante. In ogni caso solo il possessore del certificato NFT potrà autenticare il prodotto con quel seriale.</a:t>
          </a:r>
          <a:endParaRPr lang="en-US" dirty="0"/>
        </a:p>
      </dgm:t>
    </dgm:pt>
    <dgm:pt modelId="{341F417B-2514-4AAD-BE99-ABF6EB05ACAC}" type="sibTrans" cxnId="{73D16333-CF5C-447F-BC2E-DA6D547B7CD6}">
      <dgm:prSet/>
      <dgm:spPr/>
      <dgm:t>
        <a:bodyPr/>
        <a:lstStyle/>
        <a:p>
          <a:endParaRPr lang="en-US"/>
        </a:p>
      </dgm:t>
    </dgm:pt>
    <dgm:pt modelId="{D25858ED-A1E1-46F6-9A74-44DFFA1343AB}" type="parTrans" cxnId="{73D16333-CF5C-447F-BC2E-DA6D547B7CD6}">
      <dgm:prSet/>
      <dgm:spPr/>
      <dgm:t>
        <a:bodyPr/>
        <a:lstStyle/>
        <a:p>
          <a:endParaRPr lang="en-US"/>
        </a:p>
      </dgm:t>
    </dgm:pt>
    <dgm:pt modelId="{86065CB1-EBCF-4DCA-8259-634B6B28AF8D}" type="pres">
      <dgm:prSet presAssocID="{E58D8730-E7B0-4FD2-B84B-CC73C017A1B2}" presName="root" presStyleCnt="0">
        <dgm:presLayoutVars>
          <dgm:dir/>
          <dgm:resizeHandles val="exact"/>
        </dgm:presLayoutVars>
      </dgm:prSet>
      <dgm:spPr/>
    </dgm:pt>
    <dgm:pt modelId="{73DEC868-3BCC-415F-8CA3-7652E30F9A23}" type="pres">
      <dgm:prSet presAssocID="{0F05C331-4CDD-496D-8CF1-26498FD38599}" presName="compNode" presStyleCnt="0"/>
      <dgm:spPr/>
    </dgm:pt>
    <dgm:pt modelId="{4F834D66-FD4D-46D3-BE57-82C748E7CA06}" type="pres">
      <dgm:prSet presAssocID="{0F05C331-4CDD-496D-8CF1-26498FD38599}" presName="bgRect" presStyleLbl="bgShp" presStyleIdx="0" presStyleCnt="2"/>
      <dgm:spPr/>
    </dgm:pt>
    <dgm:pt modelId="{41C7ED0C-8D80-46F8-9BCC-DB59EADDF3FB}" type="pres">
      <dgm:prSet presAssocID="{0F05C331-4CDD-496D-8CF1-26498FD3859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gistro"/>
        </a:ext>
      </dgm:extLst>
    </dgm:pt>
    <dgm:pt modelId="{619915D7-B8B6-424D-BBCE-C1BDF43EE16F}" type="pres">
      <dgm:prSet presAssocID="{0F05C331-4CDD-496D-8CF1-26498FD38599}" presName="spaceRect" presStyleCnt="0"/>
      <dgm:spPr/>
    </dgm:pt>
    <dgm:pt modelId="{6D2411C7-DE7F-4B25-92EF-D6E58FE41023}" type="pres">
      <dgm:prSet presAssocID="{0F05C331-4CDD-496D-8CF1-26498FD38599}" presName="parTx" presStyleLbl="revTx" presStyleIdx="0" presStyleCnt="2">
        <dgm:presLayoutVars>
          <dgm:chMax val="0"/>
          <dgm:chPref val="0"/>
        </dgm:presLayoutVars>
      </dgm:prSet>
      <dgm:spPr/>
    </dgm:pt>
    <dgm:pt modelId="{C2BF8F4B-863B-495D-99E6-B3A42980C397}" type="pres">
      <dgm:prSet presAssocID="{72F22154-E938-4F1C-A1D2-248C721BC49D}" presName="sibTrans" presStyleCnt="0"/>
      <dgm:spPr/>
    </dgm:pt>
    <dgm:pt modelId="{9E57CEF0-2EB0-44BD-B36A-E40DA010BDE4}" type="pres">
      <dgm:prSet presAssocID="{638094B8-B2F7-44EA-8BAB-2D75EBC92EEC}" presName="compNode" presStyleCnt="0"/>
      <dgm:spPr/>
    </dgm:pt>
    <dgm:pt modelId="{A86510AB-8DC1-4C02-96FF-2A124986EE20}" type="pres">
      <dgm:prSet presAssocID="{638094B8-B2F7-44EA-8BAB-2D75EBC92EEC}" presName="bgRect" presStyleLbl="bgShp" presStyleIdx="1" presStyleCnt="2"/>
      <dgm:spPr/>
    </dgm:pt>
    <dgm:pt modelId="{0109E4E8-0385-49EF-A058-DFD442C0D4EA}" type="pres">
      <dgm:prSet presAssocID="{638094B8-B2F7-44EA-8BAB-2D75EBC92EEC}"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llaro"/>
        </a:ext>
      </dgm:extLst>
    </dgm:pt>
    <dgm:pt modelId="{32E45758-2662-4274-87CE-99420C923A6E}" type="pres">
      <dgm:prSet presAssocID="{638094B8-B2F7-44EA-8BAB-2D75EBC92EEC}" presName="spaceRect" presStyleCnt="0"/>
      <dgm:spPr/>
    </dgm:pt>
    <dgm:pt modelId="{3641DCD6-E093-4CBC-B578-2B49413BFDBB}" type="pres">
      <dgm:prSet presAssocID="{638094B8-B2F7-44EA-8BAB-2D75EBC92EEC}" presName="parTx" presStyleLbl="revTx" presStyleIdx="1" presStyleCnt="2">
        <dgm:presLayoutVars>
          <dgm:chMax val="0"/>
          <dgm:chPref val="0"/>
        </dgm:presLayoutVars>
      </dgm:prSet>
      <dgm:spPr/>
    </dgm:pt>
  </dgm:ptLst>
  <dgm:cxnLst>
    <dgm:cxn modelId="{19758706-331F-48F2-B137-1E56FE08E62D}" type="presOf" srcId="{E58D8730-E7B0-4FD2-B84B-CC73C017A1B2}" destId="{86065CB1-EBCF-4DCA-8259-634B6B28AF8D}" srcOrd="0" destOrd="0" presId="urn:microsoft.com/office/officeart/2018/2/layout/IconVerticalSolidList"/>
    <dgm:cxn modelId="{FBAC9930-B6FD-41EB-B712-41DFA103D9C2}" srcId="{E58D8730-E7B0-4FD2-B84B-CC73C017A1B2}" destId="{0F05C331-4CDD-496D-8CF1-26498FD38599}" srcOrd="0" destOrd="0" parTransId="{CDEB6FC7-7D84-4D69-98AA-345B7F3E571F}" sibTransId="{72F22154-E938-4F1C-A1D2-248C721BC49D}"/>
    <dgm:cxn modelId="{73D16333-CF5C-447F-BC2E-DA6D547B7CD6}" srcId="{E58D8730-E7B0-4FD2-B84B-CC73C017A1B2}" destId="{638094B8-B2F7-44EA-8BAB-2D75EBC92EEC}" srcOrd="1" destOrd="0" parTransId="{D25858ED-A1E1-46F6-9A74-44DFFA1343AB}" sibTransId="{341F417B-2514-4AAD-BE99-ABF6EB05ACAC}"/>
    <dgm:cxn modelId="{148CF74B-728E-4073-9E02-24A9DA36FDBD}" type="presOf" srcId="{638094B8-B2F7-44EA-8BAB-2D75EBC92EEC}" destId="{3641DCD6-E093-4CBC-B578-2B49413BFDBB}" srcOrd="0" destOrd="0" presId="urn:microsoft.com/office/officeart/2018/2/layout/IconVerticalSolidList"/>
    <dgm:cxn modelId="{7D8B63D9-05C9-4583-877F-57811943D414}" type="presOf" srcId="{0F05C331-4CDD-496D-8CF1-26498FD38599}" destId="{6D2411C7-DE7F-4B25-92EF-D6E58FE41023}" srcOrd="0" destOrd="0" presId="urn:microsoft.com/office/officeart/2018/2/layout/IconVerticalSolidList"/>
    <dgm:cxn modelId="{C3A5DEE1-81B1-4E8C-8307-939438A2CCB3}" type="presParOf" srcId="{86065CB1-EBCF-4DCA-8259-634B6B28AF8D}" destId="{73DEC868-3BCC-415F-8CA3-7652E30F9A23}" srcOrd="0" destOrd="0" presId="urn:microsoft.com/office/officeart/2018/2/layout/IconVerticalSolidList"/>
    <dgm:cxn modelId="{95ABB49D-4F66-4304-827C-CD9E5E2FF6CE}" type="presParOf" srcId="{73DEC868-3BCC-415F-8CA3-7652E30F9A23}" destId="{4F834D66-FD4D-46D3-BE57-82C748E7CA06}" srcOrd="0" destOrd="0" presId="urn:microsoft.com/office/officeart/2018/2/layout/IconVerticalSolidList"/>
    <dgm:cxn modelId="{20945C87-4A8A-4277-A0F6-FF3DDAAD5D18}" type="presParOf" srcId="{73DEC868-3BCC-415F-8CA3-7652E30F9A23}" destId="{41C7ED0C-8D80-46F8-9BCC-DB59EADDF3FB}" srcOrd="1" destOrd="0" presId="urn:microsoft.com/office/officeart/2018/2/layout/IconVerticalSolidList"/>
    <dgm:cxn modelId="{3B0E5D59-A78A-4920-A69E-7F6FE8348C3C}" type="presParOf" srcId="{73DEC868-3BCC-415F-8CA3-7652E30F9A23}" destId="{619915D7-B8B6-424D-BBCE-C1BDF43EE16F}" srcOrd="2" destOrd="0" presId="urn:microsoft.com/office/officeart/2018/2/layout/IconVerticalSolidList"/>
    <dgm:cxn modelId="{5724BB7F-D95D-490B-98FA-6C0A6F110712}" type="presParOf" srcId="{73DEC868-3BCC-415F-8CA3-7652E30F9A23}" destId="{6D2411C7-DE7F-4B25-92EF-D6E58FE41023}" srcOrd="3" destOrd="0" presId="urn:microsoft.com/office/officeart/2018/2/layout/IconVerticalSolidList"/>
    <dgm:cxn modelId="{56CEF3CD-2B29-4852-A3EB-147CBDC39B62}" type="presParOf" srcId="{86065CB1-EBCF-4DCA-8259-634B6B28AF8D}" destId="{C2BF8F4B-863B-495D-99E6-B3A42980C397}" srcOrd="1" destOrd="0" presId="urn:microsoft.com/office/officeart/2018/2/layout/IconVerticalSolidList"/>
    <dgm:cxn modelId="{CEE8D8CB-3908-404B-9E41-C0845725D118}" type="presParOf" srcId="{86065CB1-EBCF-4DCA-8259-634B6B28AF8D}" destId="{9E57CEF0-2EB0-44BD-B36A-E40DA010BDE4}" srcOrd="2" destOrd="0" presId="urn:microsoft.com/office/officeart/2018/2/layout/IconVerticalSolidList"/>
    <dgm:cxn modelId="{942E15FB-C957-42C7-8C7B-42505F53C7FD}" type="presParOf" srcId="{9E57CEF0-2EB0-44BD-B36A-E40DA010BDE4}" destId="{A86510AB-8DC1-4C02-96FF-2A124986EE20}" srcOrd="0" destOrd="0" presId="urn:microsoft.com/office/officeart/2018/2/layout/IconVerticalSolidList"/>
    <dgm:cxn modelId="{83EBFC3C-688F-4A52-AC46-8D6077817AE3}" type="presParOf" srcId="{9E57CEF0-2EB0-44BD-B36A-E40DA010BDE4}" destId="{0109E4E8-0385-49EF-A058-DFD442C0D4EA}" srcOrd="1" destOrd="0" presId="urn:microsoft.com/office/officeart/2018/2/layout/IconVerticalSolidList"/>
    <dgm:cxn modelId="{49CCD05E-B151-4F2F-A051-9530DAAB5B9D}" type="presParOf" srcId="{9E57CEF0-2EB0-44BD-B36A-E40DA010BDE4}" destId="{32E45758-2662-4274-87CE-99420C923A6E}" srcOrd="2" destOrd="0" presId="urn:microsoft.com/office/officeart/2018/2/layout/IconVerticalSolidList"/>
    <dgm:cxn modelId="{3A3AC2F1-FF5F-4F57-B2D3-199359B97B04}" type="presParOf" srcId="{9E57CEF0-2EB0-44BD-B36A-E40DA010BDE4}" destId="{3641DCD6-E093-4CBC-B578-2B49413BFD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834D66-FD4D-46D3-BE57-82C748E7CA06}">
      <dsp:nvSpPr>
        <dsp:cNvPr id="0" name=""/>
        <dsp:cNvSpPr/>
      </dsp:nvSpPr>
      <dsp:spPr>
        <a:xfrm>
          <a:off x="0" y="353099"/>
          <a:ext cx="10972800" cy="151328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7ED0C-8D80-46F8-9BCC-DB59EADDF3FB}">
      <dsp:nvSpPr>
        <dsp:cNvPr id="0" name=""/>
        <dsp:cNvSpPr/>
      </dsp:nvSpPr>
      <dsp:spPr>
        <a:xfrm>
          <a:off x="457768" y="693588"/>
          <a:ext cx="832306" cy="8323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2411C7-DE7F-4B25-92EF-D6E58FE41023}">
      <dsp:nvSpPr>
        <dsp:cNvPr id="0" name=""/>
        <dsp:cNvSpPr/>
      </dsp:nvSpPr>
      <dsp:spPr>
        <a:xfrm>
          <a:off x="1747843" y="353099"/>
          <a:ext cx="9224956" cy="1513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156" tIns="160156" rIns="160156" bIns="160156" numCol="1" spcCol="1270" anchor="ctr" anchorCtr="0">
          <a:noAutofit/>
        </a:bodyPr>
        <a:lstStyle/>
        <a:p>
          <a:pPr marL="0" lvl="0" indent="0" algn="l" defTabSz="622300">
            <a:lnSpc>
              <a:spcPct val="90000"/>
            </a:lnSpc>
            <a:spcBef>
              <a:spcPct val="0"/>
            </a:spcBef>
            <a:spcAft>
              <a:spcPct val="35000"/>
            </a:spcAft>
            <a:buNone/>
          </a:pPr>
          <a:r>
            <a:rPr lang="it-IT" sz="1400" kern="1200" dirty="0"/>
            <a:t>La vendita al cliente finale, in questo passaggio avviene la prima transazione, con la consegna al cliente della prova di acquisto e di un codice univoco o chiave di registrazione che permette il trasferimento del certificato di autenticità dal </a:t>
          </a:r>
          <a:r>
            <a:rPr lang="it-IT" sz="1400" kern="1200" dirty="0" err="1"/>
            <a:t>wallet</a:t>
          </a:r>
          <a:r>
            <a:rPr lang="it-IT" sz="1400" kern="1200" dirty="0"/>
            <a:t> dell' autorità garante al </a:t>
          </a:r>
          <a:r>
            <a:rPr lang="it-IT" sz="1400" kern="1200" dirty="0" err="1"/>
            <a:t>wallet</a:t>
          </a:r>
          <a:r>
            <a:rPr lang="it-IT" sz="1400" kern="1200" dirty="0"/>
            <a:t> del cliente finale, fatta la transazione questo codice non sarà più utilizzabile, questa chiave di registrazione può essere fatta in varie forme, uno scontrino elettronico, o un codice stampato sullo scontrino cartaceo da scansionare anche questo in computer vision insieme al seriale del prodotto o al seriale del sigillo, </a:t>
          </a:r>
          <a:endParaRPr lang="en-US" sz="1400" kern="1200" dirty="0"/>
        </a:p>
      </dsp:txBody>
      <dsp:txXfrm>
        <a:off x="1747843" y="353099"/>
        <a:ext cx="9224956" cy="1513284"/>
      </dsp:txXfrm>
    </dsp:sp>
    <dsp:sp modelId="{A86510AB-8DC1-4C02-96FF-2A124986EE20}">
      <dsp:nvSpPr>
        <dsp:cNvPr id="0" name=""/>
        <dsp:cNvSpPr/>
      </dsp:nvSpPr>
      <dsp:spPr>
        <a:xfrm>
          <a:off x="0" y="2169040"/>
          <a:ext cx="10972800" cy="151328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09E4E8-0385-49EF-A058-DFD442C0D4EA}">
      <dsp:nvSpPr>
        <dsp:cNvPr id="0" name=""/>
        <dsp:cNvSpPr/>
      </dsp:nvSpPr>
      <dsp:spPr>
        <a:xfrm>
          <a:off x="457768" y="2509529"/>
          <a:ext cx="832306" cy="8323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41DCD6-E093-4CBC-B578-2B49413BFDBB}">
      <dsp:nvSpPr>
        <dsp:cNvPr id="0" name=""/>
        <dsp:cNvSpPr/>
      </dsp:nvSpPr>
      <dsp:spPr>
        <a:xfrm>
          <a:off x="1747843" y="2169040"/>
          <a:ext cx="9224956" cy="1513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156" tIns="160156" rIns="160156" bIns="160156" numCol="1" spcCol="1270" anchor="ctr" anchorCtr="0">
          <a:noAutofit/>
        </a:bodyPr>
        <a:lstStyle/>
        <a:p>
          <a:pPr marL="0" lvl="0" indent="0" algn="l" defTabSz="622300">
            <a:lnSpc>
              <a:spcPct val="90000"/>
            </a:lnSpc>
            <a:spcBef>
              <a:spcPct val="0"/>
            </a:spcBef>
            <a:spcAft>
              <a:spcPct val="35000"/>
            </a:spcAft>
            <a:buNone/>
          </a:pPr>
          <a:r>
            <a:rPr lang="it-IT" sz="1400" kern="1200" dirty="0"/>
            <a:t>Per gli eventuali passaggi di proprietà tra privati basterà il semplice passaggio da un </a:t>
          </a:r>
          <a:r>
            <a:rPr lang="it-IT" sz="1400" kern="1200" dirty="0" err="1"/>
            <a:t>wallet</a:t>
          </a:r>
          <a:r>
            <a:rPr lang="it-IT" sz="1400" kern="1200" dirty="0"/>
            <a:t> privato ad un altro, o nel caso di prodotti speciali sarà richiesta una transazione presso l'autorità garante. In ogni caso solo il possessore del certificato NFT potrà autenticare il prodotto con quel seriale.</a:t>
          </a:r>
          <a:endParaRPr lang="en-US" sz="1400" kern="1200" dirty="0"/>
        </a:p>
      </dsp:txBody>
      <dsp:txXfrm>
        <a:off x="1747843" y="2169040"/>
        <a:ext cx="9224956" cy="151328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B9765-B89D-814C-8862-C13931C4D43E}" type="datetimeFigureOut">
              <a:rPr lang="it-IT" smtClean="0"/>
              <a:t>05/05/24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68966-2803-B24A-BA3E-234E1921248B}" type="slidenum">
              <a:rPr lang="it-IT" smtClean="0"/>
              <a:t>‹N›</a:t>
            </a:fld>
            <a:endParaRPr lang="it-IT"/>
          </a:p>
        </p:txBody>
      </p:sp>
    </p:spTree>
    <p:extLst>
      <p:ext uri="{BB962C8B-B14F-4D97-AF65-F5344CB8AC3E}">
        <p14:creationId xmlns:p14="http://schemas.microsoft.com/office/powerpoint/2010/main" val="2989128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d1f7c077e_0_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cd1f7c077e_0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d1f7c077e_0_3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d1f7c077e_0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cd1f7c077e_0_6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cd1f7c077e_0_6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5/5/24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340031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5/5/24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2089627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5/5/24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3662895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p:nvPr/>
        </p:nvSpPr>
        <p:spPr>
          <a:xfrm>
            <a:off x="0" y="0"/>
            <a:ext cx="12192000" cy="6504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25" name="Google Shape;25;p4"/>
          <p:cNvGrpSpPr/>
          <p:nvPr/>
        </p:nvGrpSpPr>
        <p:grpSpPr>
          <a:xfrm>
            <a:off x="1107190" y="1588342"/>
            <a:ext cx="994351" cy="61101"/>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8" name="Google Shape;28;p4"/>
          <p:cNvSpPr txBox="1">
            <a:spLocks noGrp="1"/>
          </p:cNvSpPr>
          <p:nvPr>
            <p:ph type="title"/>
          </p:nvPr>
        </p:nvSpPr>
        <p:spPr>
          <a:xfrm>
            <a:off x="972600" y="1758200"/>
            <a:ext cx="10251600" cy="7136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3467"/>
            </a:lvl1pPr>
            <a:lvl2pPr lvl="1">
              <a:spcBef>
                <a:spcPts val="0"/>
              </a:spcBef>
              <a:spcAft>
                <a:spcPts val="0"/>
              </a:spcAft>
              <a:buSzPts val="2600"/>
              <a:buNone/>
              <a:defRPr sz="3467"/>
            </a:lvl2pPr>
            <a:lvl3pPr lvl="2">
              <a:spcBef>
                <a:spcPts val="0"/>
              </a:spcBef>
              <a:spcAft>
                <a:spcPts val="0"/>
              </a:spcAft>
              <a:buSzPts val="2600"/>
              <a:buNone/>
              <a:defRPr sz="3467"/>
            </a:lvl3pPr>
            <a:lvl4pPr lvl="3">
              <a:spcBef>
                <a:spcPts val="0"/>
              </a:spcBef>
              <a:spcAft>
                <a:spcPts val="0"/>
              </a:spcAft>
              <a:buSzPts val="2600"/>
              <a:buNone/>
              <a:defRPr sz="3467"/>
            </a:lvl4pPr>
            <a:lvl5pPr lvl="4">
              <a:spcBef>
                <a:spcPts val="0"/>
              </a:spcBef>
              <a:spcAft>
                <a:spcPts val="0"/>
              </a:spcAft>
              <a:buSzPts val="2600"/>
              <a:buNone/>
              <a:defRPr sz="3467"/>
            </a:lvl5pPr>
            <a:lvl6pPr lvl="5">
              <a:spcBef>
                <a:spcPts val="0"/>
              </a:spcBef>
              <a:spcAft>
                <a:spcPts val="0"/>
              </a:spcAft>
              <a:buSzPts val="2600"/>
              <a:buNone/>
              <a:defRPr sz="3467"/>
            </a:lvl6pPr>
            <a:lvl7pPr lvl="6">
              <a:spcBef>
                <a:spcPts val="0"/>
              </a:spcBef>
              <a:spcAft>
                <a:spcPts val="0"/>
              </a:spcAft>
              <a:buSzPts val="2600"/>
              <a:buNone/>
              <a:defRPr sz="3467"/>
            </a:lvl7pPr>
            <a:lvl8pPr lvl="7">
              <a:spcBef>
                <a:spcPts val="0"/>
              </a:spcBef>
              <a:spcAft>
                <a:spcPts val="0"/>
              </a:spcAft>
              <a:buSzPts val="2600"/>
              <a:buNone/>
              <a:defRPr sz="3467"/>
            </a:lvl8pPr>
            <a:lvl9pPr lvl="8">
              <a:spcBef>
                <a:spcPts val="0"/>
              </a:spcBef>
              <a:spcAft>
                <a:spcPts val="0"/>
              </a:spcAft>
              <a:buSzPts val="2600"/>
              <a:buNone/>
              <a:defRPr sz="3467"/>
            </a:lvl9pPr>
          </a:lstStyle>
          <a:p>
            <a:endParaRPr/>
          </a:p>
        </p:txBody>
      </p:sp>
      <p:sp>
        <p:nvSpPr>
          <p:cNvPr id="29" name="Google Shape;29;p4"/>
          <p:cNvSpPr txBox="1">
            <a:spLocks noGrp="1"/>
          </p:cNvSpPr>
          <p:nvPr>
            <p:ph type="body" idx="1"/>
          </p:nvPr>
        </p:nvSpPr>
        <p:spPr>
          <a:xfrm>
            <a:off x="972600" y="2771833"/>
            <a:ext cx="10251600" cy="3014800"/>
          </a:xfrm>
          <a:prstGeom prst="rect">
            <a:avLst/>
          </a:prstGeom>
        </p:spPr>
        <p:txBody>
          <a:bodyPr spcFirstLastPara="1" wrap="square" lIns="91425" tIns="91425" rIns="91425" bIns="91425" anchor="t" anchorCtr="0">
            <a:normAutofit/>
          </a:bodyPr>
          <a:lstStyle>
            <a:lvl1pPr marL="609585" lvl="0" indent="-414856">
              <a:spcBef>
                <a:spcPts val="0"/>
              </a:spcBef>
              <a:spcAft>
                <a:spcPts val="0"/>
              </a:spcAft>
              <a:buSzPts val="1300"/>
              <a:buChar char="●"/>
              <a:defRPr/>
            </a:lvl1pPr>
            <a:lvl2pPr marL="1219170" lvl="1" indent="-397923">
              <a:spcBef>
                <a:spcPts val="0"/>
              </a:spcBef>
              <a:spcAft>
                <a:spcPts val="0"/>
              </a:spcAft>
              <a:buSzPts val="1100"/>
              <a:buChar char="○"/>
              <a:defRPr/>
            </a:lvl2pPr>
            <a:lvl3pPr marL="1828754" lvl="2" indent="-397923">
              <a:spcBef>
                <a:spcPts val="0"/>
              </a:spcBef>
              <a:spcAft>
                <a:spcPts val="0"/>
              </a:spcAft>
              <a:buSzPts val="1100"/>
              <a:buChar char="■"/>
              <a:defRPr/>
            </a:lvl3pPr>
            <a:lvl4pPr marL="2438339" lvl="3" indent="-397923">
              <a:spcBef>
                <a:spcPts val="0"/>
              </a:spcBef>
              <a:spcAft>
                <a:spcPts val="0"/>
              </a:spcAft>
              <a:buSzPts val="1100"/>
              <a:buChar char="●"/>
              <a:defRPr/>
            </a:lvl4pPr>
            <a:lvl5pPr marL="3047924" lvl="4" indent="-397923">
              <a:spcBef>
                <a:spcPts val="0"/>
              </a:spcBef>
              <a:spcAft>
                <a:spcPts val="0"/>
              </a:spcAft>
              <a:buSzPts val="1100"/>
              <a:buChar char="○"/>
              <a:defRPr/>
            </a:lvl5pPr>
            <a:lvl6pPr marL="3657509" lvl="5" indent="-397923">
              <a:spcBef>
                <a:spcPts val="0"/>
              </a:spcBef>
              <a:spcAft>
                <a:spcPts val="0"/>
              </a:spcAft>
              <a:buSzPts val="1100"/>
              <a:buChar char="■"/>
              <a:defRPr/>
            </a:lvl6pPr>
            <a:lvl7pPr marL="4267093" lvl="6" indent="-397923">
              <a:spcBef>
                <a:spcPts val="0"/>
              </a:spcBef>
              <a:spcAft>
                <a:spcPts val="0"/>
              </a:spcAft>
              <a:buSzPts val="1100"/>
              <a:buChar char="●"/>
              <a:defRPr/>
            </a:lvl7pPr>
            <a:lvl8pPr marL="4876678" lvl="7" indent="-397923">
              <a:spcBef>
                <a:spcPts val="0"/>
              </a:spcBef>
              <a:spcAft>
                <a:spcPts val="0"/>
              </a:spcAft>
              <a:buSzPts val="1100"/>
              <a:buChar char="○"/>
              <a:defRPr/>
            </a:lvl8pPr>
            <a:lvl9pPr marL="5486263" lvl="8" indent="-397923">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11381736" y="6333135"/>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extLst>
      <p:ext uri="{BB962C8B-B14F-4D97-AF65-F5344CB8AC3E}">
        <p14:creationId xmlns:p14="http://schemas.microsoft.com/office/powerpoint/2010/main" val="15239950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5/5/24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2787628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5/5/24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895494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5/5/24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42695697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5/5/24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17113545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5/5/24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10379747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5/5/24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1987903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5/5/24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17797674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5/5/24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3150695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5/5/24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‹N›</a:t>
            </a:fld>
            <a:endParaRPr lang="en-US"/>
          </a:p>
        </p:txBody>
      </p:sp>
    </p:spTree>
    <p:extLst>
      <p:ext uri="{BB962C8B-B14F-4D97-AF65-F5344CB8AC3E}">
        <p14:creationId xmlns:p14="http://schemas.microsoft.com/office/powerpoint/2010/main" val="126430022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 id="2147483674" r:id="rId12"/>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A85303E-1D59-4477-A849-22C7FEACDC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olo 1">
            <a:extLst>
              <a:ext uri="{FF2B5EF4-FFF2-40B4-BE49-F238E27FC236}">
                <a16:creationId xmlns:a16="http://schemas.microsoft.com/office/drawing/2014/main" id="{9A29D196-B9CA-B120-BE8C-6464B38233FE}"/>
              </a:ext>
            </a:extLst>
          </p:cNvPr>
          <p:cNvSpPr>
            <a:spLocks noGrp="1"/>
          </p:cNvSpPr>
          <p:nvPr>
            <p:ph type="ctrTitle"/>
          </p:nvPr>
        </p:nvSpPr>
        <p:spPr>
          <a:xfrm>
            <a:off x="612648" y="557783"/>
            <a:ext cx="3901736" cy="3130807"/>
          </a:xfrm>
        </p:spPr>
        <p:txBody>
          <a:bodyPr>
            <a:normAutofit/>
          </a:bodyPr>
          <a:lstStyle/>
          <a:p>
            <a:r>
              <a:rPr lang="it-IT" sz="4700" dirty="0">
                <a:solidFill>
                  <a:srgbClr val="FFFFFF"/>
                </a:solidFill>
              </a:rPr>
              <a:t>POP2</a:t>
            </a:r>
            <a:r>
              <a:rPr lang="it-IT" sz="4700" dirty="0">
                <a:solidFill>
                  <a:srgbClr val="7030A0"/>
                </a:solidFill>
              </a:rPr>
              <a:t>CHAIN</a:t>
            </a:r>
          </a:p>
        </p:txBody>
      </p:sp>
      <p:sp>
        <p:nvSpPr>
          <p:cNvPr id="3" name="Sottotitolo 2">
            <a:extLst>
              <a:ext uri="{FF2B5EF4-FFF2-40B4-BE49-F238E27FC236}">
                <a16:creationId xmlns:a16="http://schemas.microsoft.com/office/drawing/2014/main" id="{DA0E68AE-E4BF-9412-7E58-4B89340B535D}"/>
              </a:ext>
            </a:extLst>
          </p:cNvPr>
          <p:cNvSpPr>
            <a:spLocks noGrp="1"/>
          </p:cNvSpPr>
          <p:nvPr>
            <p:ph type="subTitle" idx="1"/>
          </p:nvPr>
        </p:nvSpPr>
        <p:spPr>
          <a:xfrm>
            <a:off x="612648" y="3902206"/>
            <a:ext cx="3901736" cy="2240529"/>
          </a:xfrm>
        </p:spPr>
        <p:txBody>
          <a:bodyPr>
            <a:normAutofit/>
          </a:bodyPr>
          <a:lstStyle/>
          <a:p>
            <a:r>
              <a:rPr lang="it-IT" sz="2800" dirty="0" err="1">
                <a:solidFill>
                  <a:srgbClr val="7030A0"/>
                </a:solidFill>
                <a:latin typeface="Montserrat" pitchFamily="2" charset="77"/>
              </a:rPr>
              <a:t>Proof</a:t>
            </a:r>
            <a:r>
              <a:rPr lang="it-IT" sz="2800" dirty="0">
                <a:solidFill>
                  <a:srgbClr val="7030A0"/>
                </a:solidFill>
                <a:latin typeface="Montserrat" pitchFamily="2" charset="77"/>
              </a:rPr>
              <a:t> of </a:t>
            </a:r>
            <a:r>
              <a:rPr lang="it-IT" sz="2800" dirty="0" err="1">
                <a:solidFill>
                  <a:srgbClr val="7030A0"/>
                </a:solidFill>
                <a:latin typeface="Montserrat" pitchFamily="2" charset="77"/>
              </a:rPr>
              <a:t>Purchase</a:t>
            </a:r>
            <a:r>
              <a:rPr lang="it-IT" sz="2800" dirty="0">
                <a:solidFill>
                  <a:srgbClr val="7030A0"/>
                </a:solidFill>
                <a:latin typeface="Montserrat" pitchFamily="2" charset="77"/>
              </a:rPr>
              <a:t> to Chain </a:t>
            </a:r>
          </a:p>
          <a:p>
            <a:r>
              <a:rPr lang="it-IT" sz="2800" dirty="0">
                <a:solidFill>
                  <a:srgbClr val="FFFFFF"/>
                </a:solidFill>
                <a:latin typeface="Montserrat" pitchFamily="2" charset="77"/>
              </a:rPr>
              <a:t>Team: POP2Chain</a:t>
            </a:r>
          </a:p>
        </p:txBody>
      </p:sp>
      <p:pic>
        <p:nvPicPr>
          <p:cNvPr id="5" name="Immagine 4">
            <a:extLst>
              <a:ext uri="{FF2B5EF4-FFF2-40B4-BE49-F238E27FC236}">
                <a16:creationId xmlns:a16="http://schemas.microsoft.com/office/drawing/2014/main" id="{7B086777-D16C-3684-7823-3C1F12507FAA}"/>
              </a:ext>
            </a:extLst>
          </p:cNvPr>
          <p:cNvPicPr>
            <a:picLocks noChangeAspect="1"/>
          </p:cNvPicPr>
          <p:nvPr/>
        </p:nvPicPr>
        <p:blipFill rotWithShape="1">
          <a:blip r:embed="rId2"/>
          <a:srcRect t="5229"/>
          <a:stretch/>
        </p:blipFill>
        <p:spPr>
          <a:xfrm>
            <a:off x="4955602" y="10"/>
            <a:ext cx="7236398" cy="6857990"/>
          </a:xfrm>
          <a:custGeom>
            <a:avLst/>
            <a:gdLst/>
            <a:ahLst/>
            <a:cxnLst/>
            <a:rect l="l" t="t" r="r" b="b"/>
            <a:pathLst>
              <a:path w="7726675" h="6858000">
                <a:moveTo>
                  <a:pt x="2975226" y="5978334"/>
                </a:moveTo>
                <a:cubicBezTo>
                  <a:pt x="3002582" y="5978928"/>
                  <a:pt x="3030286" y="5982273"/>
                  <a:pt x="3058007" y="5988576"/>
                </a:cubicBezTo>
                <a:cubicBezTo>
                  <a:pt x="3279778" y="6038998"/>
                  <a:pt x="3418684" y="6259656"/>
                  <a:pt x="3368261" y="6481427"/>
                </a:cubicBezTo>
                <a:cubicBezTo>
                  <a:pt x="3317839" y="6703198"/>
                  <a:pt x="3097182" y="6842104"/>
                  <a:pt x="2875410" y="6791681"/>
                </a:cubicBezTo>
                <a:cubicBezTo>
                  <a:pt x="2653640" y="6741259"/>
                  <a:pt x="2514734" y="6520601"/>
                  <a:pt x="2565157" y="6298830"/>
                </a:cubicBezTo>
                <a:cubicBezTo>
                  <a:pt x="2609276" y="6104780"/>
                  <a:pt x="2783732" y="5974174"/>
                  <a:pt x="2975226" y="5978334"/>
                </a:cubicBezTo>
                <a:close/>
                <a:moveTo>
                  <a:pt x="542891" y="1298362"/>
                </a:moveTo>
                <a:cubicBezTo>
                  <a:pt x="578216" y="1299129"/>
                  <a:pt x="613991" y="1303448"/>
                  <a:pt x="649789" y="1311587"/>
                </a:cubicBezTo>
                <a:cubicBezTo>
                  <a:pt x="936170" y="1376700"/>
                  <a:pt x="1115545" y="1661643"/>
                  <a:pt x="1050432" y="1948025"/>
                </a:cubicBezTo>
                <a:cubicBezTo>
                  <a:pt x="985319" y="2234407"/>
                  <a:pt x="700376" y="2413781"/>
                  <a:pt x="413995" y="2348669"/>
                </a:cubicBezTo>
                <a:cubicBezTo>
                  <a:pt x="127612" y="2283556"/>
                  <a:pt x="-51762" y="1998612"/>
                  <a:pt x="13351" y="1712231"/>
                </a:cubicBezTo>
                <a:cubicBezTo>
                  <a:pt x="70325" y="1461647"/>
                  <a:pt x="295606" y="1292990"/>
                  <a:pt x="542891" y="1298362"/>
                </a:cubicBezTo>
                <a:close/>
                <a:moveTo>
                  <a:pt x="362049" y="446831"/>
                </a:moveTo>
                <a:cubicBezTo>
                  <a:pt x="382746" y="447281"/>
                  <a:pt x="403706" y="449811"/>
                  <a:pt x="424679" y="454579"/>
                </a:cubicBezTo>
                <a:cubicBezTo>
                  <a:pt x="592463" y="492727"/>
                  <a:pt x="697554" y="659668"/>
                  <a:pt x="659405" y="827452"/>
                </a:cubicBezTo>
                <a:cubicBezTo>
                  <a:pt x="621257" y="995236"/>
                  <a:pt x="454318" y="1100327"/>
                  <a:pt x="286534" y="1062179"/>
                </a:cubicBezTo>
                <a:cubicBezTo>
                  <a:pt x="118749" y="1024031"/>
                  <a:pt x="13658" y="857091"/>
                  <a:pt x="51806" y="689306"/>
                </a:cubicBezTo>
                <a:cubicBezTo>
                  <a:pt x="85186" y="542495"/>
                  <a:pt x="217172" y="443684"/>
                  <a:pt x="362049" y="446831"/>
                </a:cubicBezTo>
                <a:close/>
                <a:moveTo>
                  <a:pt x="688320" y="0"/>
                </a:moveTo>
                <a:lnTo>
                  <a:pt x="5442022" y="0"/>
                </a:lnTo>
                <a:lnTo>
                  <a:pt x="7726675" y="0"/>
                </a:lnTo>
                <a:lnTo>
                  <a:pt x="7726675" y="988372"/>
                </a:lnTo>
                <a:lnTo>
                  <a:pt x="7726675" y="6858000"/>
                </a:lnTo>
                <a:lnTo>
                  <a:pt x="4265234" y="6858000"/>
                </a:lnTo>
                <a:lnTo>
                  <a:pt x="4167452" y="6648946"/>
                </a:lnTo>
                <a:cubicBezTo>
                  <a:pt x="4064668" y="6438534"/>
                  <a:pt x="3951418" y="6237194"/>
                  <a:pt x="3802376" y="6067515"/>
                </a:cubicBezTo>
                <a:cubicBezTo>
                  <a:pt x="3433898" y="5648543"/>
                  <a:pt x="2855445" y="5560200"/>
                  <a:pt x="2314714" y="5492960"/>
                </a:cubicBezTo>
                <a:cubicBezTo>
                  <a:pt x="1689319" y="5415368"/>
                  <a:pt x="1105502" y="5269445"/>
                  <a:pt x="626568" y="4822392"/>
                </a:cubicBezTo>
                <a:cubicBezTo>
                  <a:pt x="42544" y="4277286"/>
                  <a:pt x="59772" y="3691233"/>
                  <a:pt x="462831" y="3184007"/>
                </a:cubicBezTo>
                <a:cubicBezTo>
                  <a:pt x="688845" y="2899538"/>
                  <a:pt x="972083" y="2660548"/>
                  <a:pt x="1228189" y="2399566"/>
                </a:cubicBezTo>
                <a:cubicBezTo>
                  <a:pt x="1460698" y="2161897"/>
                  <a:pt x="1522193" y="1866062"/>
                  <a:pt x="1384674" y="1566341"/>
                </a:cubicBezTo>
                <a:cubicBezTo>
                  <a:pt x="1239184" y="1249484"/>
                  <a:pt x="1095206" y="930335"/>
                  <a:pt x="922279" y="628332"/>
                </a:cubicBezTo>
                <a:cubicBezTo>
                  <a:pt x="805583" y="424593"/>
                  <a:pt x="731712" y="225291"/>
                  <a:pt x="693729" y="33341"/>
                </a:cubicBezTo>
                <a:close/>
              </a:path>
            </a:pathLst>
          </a:custGeom>
        </p:spPr>
      </p:pic>
    </p:spTree>
    <p:extLst>
      <p:ext uri="{BB962C8B-B14F-4D97-AF65-F5344CB8AC3E}">
        <p14:creationId xmlns:p14="http://schemas.microsoft.com/office/powerpoint/2010/main" val="369950288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2"/>
          <p:cNvSpPr txBox="1"/>
          <p:nvPr/>
        </p:nvSpPr>
        <p:spPr>
          <a:xfrm>
            <a:off x="972600" y="1053300"/>
            <a:ext cx="10251600" cy="542800"/>
          </a:xfrm>
          <a:prstGeom prst="rect">
            <a:avLst/>
          </a:prstGeom>
          <a:noFill/>
          <a:ln>
            <a:noFill/>
          </a:ln>
        </p:spPr>
        <p:txBody>
          <a:bodyPr spcFirstLastPara="1" wrap="square" lIns="121900" tIns="121900" rIns="121900" bIns="121900" anchor="t" anchorCtr="0">
            <a:noAutofit/>
          </a:bodyPr>
          <a:lstStyle/>
          <a:p>
            <a:r>
              <a:rPr lang="it" sz="2133" b="1">
                <a:solidFill>
                  <a:srgbClr val="202124"/>
                </a:solidFill>
                <a:highlight>
                  <a:schemeClr val="lt1"/>
                </a:highlight>
                <a:latin typeface="Montserrat"/>
                <a:ea typeface="Montserrat"/>
                <a:cs typeface="Montserrat"/>
                <a:sym typeface="Montserrat"/>
              </a:rPr>
              <a:t>Quali tecnologie sono state impiegate?</a:t>
            </a:r>
            <a:endParaRPr sz="6000" b="1">
              <a:solidFill>
                <a:srgbClr val="1A1A1A"/>
              </a:solidFill>
              <a:highlight>
                <a:schemeClr val="lt1"/>
              </a:highlight>
              <a:latin typeface="Montserrat"/>
              <a:ea typeface="Montserrat"/>
              <a:cs typeface="Montserrat"/>
              <a:sym typeface="Montserrat"/>
            </a:endParaRPr>
          </a:p>
        </p:txBody>
      </p:sp>
      <p:sp>
        <p:nvSpPr>
          <p:cNvPr id="171" name="Google Shape;171;p22"/>
          <p:cNvSpPr txBox="1"/>
          <p:nvPr/>
        </p:nvSpPr>
        <p:spPr>
          <a:xfrm>
            <a:off x="1507400" y="1994700"/>
            <a:ext cx="2574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Mobile app</a:t>
            </a:r>
            <a:endParaRPr sz="1333">
              <a:latin typeface="Montserrat"/>
              <a:ea typeface="Montserrat"/>
              <a:cs typeface="Montserrat"/>
              <a:sym typeface="Montserrat"/>
            </a:endParaRPr>
          </a:p>
        </p:txBody>
      </p:sp>
      <p:sp>
        <p:nvSpPr>
          <p:cNvPr id="172" name="Google Shape;172;p22"/>
          <p:cNvSpPr/>
          <p:nvPr/>
        </p:nvSpPr>
        <p:spPr>
          <a:xfrm>
            <a:off x="868967" y="2067100"/>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173" name="Google Shape;173;p22"/>
          <p:cNvSpPr txBox="1"/>
          <p:nvPr/>
        </p:nvSpPr>
        <p:spPr>
          <a:xfrm>
            <a:off x="1507400" y="2566567"/>
            <a:ext cx="2574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Web app</a:t>
            </a:r>
            <a:endParaRPr sz="1333">
              <a:latin typeface="Montserrat"/>
              <a:ea typeface="Montserrat"/>
              <a:cs typeface="Montserrat"/>
              <a:sym typeface="Montserrat"/>
            </a:endParaRPr>
          </a:p>
        </p:txBody>
      </p:sp>
      <p:sp>
        <p:nvSpPr>
          <p:cNvPr id="174" name="Google Shape;174;p22"/>
          <p:cNvSpPr/>
          <p:nvPr/>
        </p:nvSpPr>
        <p:spPr>
          <a:xfrm>
            <a:off x="868967" y="2638967"/>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75" name="Google Shape;175;p22"/>
          <p:cNvSpPr txBox="1"/>
          <p:nvPr/>
        </p:nvSpPr>
        <p:spPr>
          <a:xfrm>
            <a:off x="1507400" y="3138433"/>
            <a:ext cx="2574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Realtà aumentata</a:t>
            </a:r>
            <a:endParaRPr sz="1333">
              <a:latin typeface="Montserrat"/>
              <a:ea typeface="Montserrat"/>
              <a:cs typeface="Montserrat"/>
              <a:sym typeface="Montserrat"/>
            </a:endParaRPr>
          </a:p>
        </p:txBody>
      </p:sp>
      <p:sp>
        <p:nvSpPr>
          <p:cNvPr id="176" name="Google Shape;176;p22"/>
          <p:cNvSpPr/>
          <p:nvPr/>
        </p:nvSpPr>
        <p:spPr>
          <a:xfrm>
            <a:off x="868967" y="3210833"/>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177" name="Google Shape;177;p22"/>
          <p:cNvSpPr txBox="1"/>
          <p:nvPr/>
        </p:nvSpPr>
        <p:spPr>
          <a:xfrm>
            <a:off x="1507400" y="3710284"/>
            <a:ext cx="2574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Machine/Deep learning</a:t>
            </a:r>
            <a:endParaRPr sz="1333">
              <a:latin typeface="Montserrat"/>
              <a:ea typeface="Montserrat"/>
              <a:cs typeface="Montserrat"/>
              <a:sym typeface="Montserrat"/>
            </a:endParaRPr>
          </a:p>
        </p:txBody>
      </p:sp>
      <p:sp>
        <p:nvSpPr>
          <p:cNvPr id="178" name="Google Shape;178;p22"/>
          <p:cNvSpPr/>
          <p:nvPr/>
        </p:nvSpPr>
        <p:spPr>
          <a:xfrm>
            <a:off x="868967" y="3782684"/>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79" name="Google Shape;179;p22"/>
          <p:cNvSpPr txBox="1"/>
          <p:nvPr/>
        </p:nvSpPr>
        <p:spPr>
          <a:xfrm>
            <a:off x="1507400" y="4282151"/>
            <a:ext cx="2574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GenAI</a:t>
            </a:r>
            <a:endParaRPr sz="1333">
              <a:latin typeface="Montserrat"/>
              <a:ea typeface="Montserrat"/>
              <a:cs typeface="Montserrat"/>
              <a:sym typeface="Montserrat"/>
            </a:endParaRPr>
          </a:p>
        </p:txBody>
      </p:sp>
      <p:sp>
        <p:nvSpPr>
          <p:cNvPr id="180" name="Google Shape;180;p22"/>
          <p:cNvSpPr/>
          <p:nvPr/>
        </p:nvSpPr>
        <p:spPr>
          <a:xfrm>
            <a:off x="868967" y="4354551"/>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81" name="Google Shape;181;p22"/>
          <p:cNvSpPr txBox="1"/>
          <p:nvPr/>
        </p:nvSpPr>
        <p:spPr>
          <a:xfrm>
            <a:off x="1507400" y="4854017"/>
            <a:ext cx="2574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Computer Vision</a:t>
            </a:r>
            <a:endParaRPr sz="1333">
              <a:latin typeface="Montserrat"/>
              <a:ea typeface="Montserrat"/>
              <a:cs typeface="Montserrat"/>
              <a:sym typeface="Montserrat"/>
            </a:endParaRPr>
          </a:p>
        </p:txBody>
      </p:sp>
      <p:sp>
        <p:nvSpPr>
          <p:cNvPr id="182" name="Google Shape;182;p22"/>
          <p:cNvSpPr/>
          <p:nvPr/>
        </p:nvSpPr>
        <p:spPr>
          <a:xfrm>
            <a:off x="868967" y="4926417"/>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83" name="Google Shape;183;p22"/>
          <p:cNvSpPr txBox="1"/>
          <p:nvPr/>
        </p:nvSpPr>
        <p:spPr>
          <a:xfrm>
            <a:off x="1507400" y="5656300"/>
            <a:ext cx="10000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Altro: </a:t>
            </a:r>
            <a:r>
              <a:rPr lang="it" sz="1333">
                <a:latin typeface="Montserrat"/>
                <a:ea typeface="Montserrat"/>
                <a:cs typeface="Montserrat"/>
                <a:sym typeface="Montserrat"/>
              </a:rPr>
              <a:t>(compilare con la lista delle tecnologie utilizzate) </a:t>
            </a:r>
            <a:endParaRPr sz="1333">
              <a:latin typeface="Montserrat"/>
              <a:ea typeface="Montserrat"/>
              <a:cs typeface="Montserrat"/>
              <a:sym typeface="Montserrat"/>
            </a:endParaRPr>
          </a:p>
        </p:txBody>
      </p:sp>
      <p:sp>
        <p:nvSpPr>
          <p:cNvPr id="184" name="Google Shape;184;p22"/>
          <p:cNvSpPr/>
          <p:nvPr/>
        </p:nvSpPr>
        <p:spPr>
          <a:xfrm>
            <a:off x="868967" y="5728700"/>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185" name="Google Shape;185;p22"/>
          <p:cNvSpPr txBox="1"/>
          <p:nvPr/>
        </p:nvSpPr>
        <p:spPr>
          <a:xfrm>
            <a:off x="6792800" y="2067100"/>
            <a:ext cx="2574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IoT</a:t>
            </a:r>
            <a:endParaRPr sz="1333">
              <a:latin typeface="Montserrat"/>
              <a:ea typeface="Montserrat"/>
              <a:cs typeface="Montserrat"/>
              <a:sym typeface="Montserrat"/>
            </a:endParaRPr>
          </a:p>
        </p:txBody>
      </p:sp>
      <p:sp>
        <p:nvSpPr>
          <p:cNvPr id="186" name="Google Shape;186;p22"/>
          <p:cNvSpPr/>
          <p:nvPr/>
        </p:nvSpPr>
        <p:spPr>
          <a:xfrm>
            <a:off x="6154367" y="2139500"/>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187" name="Google Shape;187;p22"/>
          <p:cNvSpPr txBox="1"/>
          <p:nvPr/>
        </p:nvSpPr>
        <p:spPr>
          <a:xfrm>
            <a:off x="6792800" y="2638967"/>
            <a:ext cx="40432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Elementi tagganti di sicurezza</a:t>
            </a:r>
            <a:endParaRPr sz="1333">
              <a:latin typeface="Montserrat"/>
              <a:ea typeface="Montserrat"/>
              <a:cs typeface="Montserrat"/>
              <a:sym typeface="Montserrat"/>
            </a:endParaRPr>
          </a:p>
        </p:txBody>
      </p:sp>
      <p:sp>
        <p:nvSpPr>
          <p:cNvPr id="188" name="Google Shape;188;p22"/>
          <p:cNvSpPr/>
          <p:nvPr/>
        </p:nvSpPr>
        <p:spPr>
          <a:xfrm>
            <a:off x="6154367" y="2711367"/>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89" name="Google Shape;189;p22"/>
          <p:cNvSpPr txBox="1"/>
          <p:nvPr/>
        </p:nvSpPr>
        <p:spPr>
          <a:xfrm>
            <a:off x="6792800" y="3210833"/>
            <a:ext cx="2574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RFID/NFC</a:t>
            </a:r>
            <a:endParaRPr sz="1333">
              <a:latin typeface="Montserrat"/>
              <a:ea typeface="Montserrat"/>
              <a:cs typeface="Montserrat"/>
              <a:sym typeface="Montserrat"/>
            </a:endParaRPr>
          </a:p>
        </p:txBody>
      </p:sp>
      <p:sp>
        <p:nvSpPr>
          <p:cNvPr id="190" name="Google Shape;190;p22"/>
          <p:cNvSpPr/>
          <p:nvPr/>
        </p:nvSpPr>
        <p:spPr>
          <a:xfrm>
            <a:off x="6154367" y="3283233"/>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91" name="Google Shape;191;p22"/>
          <p:cNvSpPr txBox="1"/>
          <p:nvPr/>
        </p:nvSpPr>
        <p:spPr>
          <a:xfrm>
            <a:off x="6792800" y="3782684"/>
            <a:ext cx="2574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Smart packaging/label</a:t>
            </a:r>
            <a:endParaRPr sz="1333">
              <a:latin typeface="Montserrat"/>
              <a:ea typeface="Montserrat"/>
              <a:cs typeface="Montserrat"/>
              <a:sym typeface="Montserrat"/>
            </a:endParaRPr>
          </a:p>
        </p:txBody>
      </p:sp>
      <p:sp>
        <p:nvSpPr>
          <p:cNvPr id="192" name="Google Shape;192;p22"/>
          <p:cNvSpPr/>
          <p:nvPr/>
        </p:nvSpPr>
        <p:spPr>
          <a:xfrm>
            <a:off x="6154367" y="3855084"/>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93" name="Google Shape;193;p22"/>
          <p:cNvSpPr txBox="1"/>
          <p:nvPr/>
        </p:nvSpPr>
        <p:spPr>
          <a:xfrm>
            <a:off x="6792800" y="4354551"/>
            <a:ext cx="2574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Smart material</a:t>
            </a:r>
            <a:endParaRPr sz="1333">
              <a:latin typeface="Montserrat"/>
              <a:ea typeface="Montserrat"/>
              <a:cs typeface="Montserrat"/>
              <a:sym typeface="Montserrat"/>
            </a:endParaRPr>
          </a:p>
        </p:txBody>
      </p:sp>
      <p:sp>
        <p:nvSpPr>
          <p:cNvPr id="194" name="Google Shape;194;p22"/>
          <p:cNvSpPr/>
          <p:nvPr/>
        </p:nvSpPr>
        <p:spPr>
          <a:xfrm>
            <a:off x="6154367" y="4426951"/>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95" name="Google Shape;195;p22"/>
          <p:cNvSpPr txBox="1"/>
          <p:nvPr/>
        </p:nvSpPr>
        <p:spPr>
          <a:xfrm>
            <a:off x="6792800" y="4926417"/>
            <a:ext cx="25740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Blockchain</a:t>
            </a:r>
            <a:endParaRPr sz="1333">
              <a:latin typeface="Montserrat"/>
              <a:ea typeface="Montserrat"/>
              <a:cs typeface="Montserrat"/>
              <a:sym typeface="Montserrat"/>
            </a:endParaRPr>
          </a:p>
        </p:txBody>
      </p:sp>
      <p:sp>
        <p:nvSpPr>
          <p:cNvPr id="196" name="Google Shape;196;p22"/>
          <p:cNvSpPr/>
          <p:nvPr/>
        </p:nvSpPr>
        <p:spPr>
          <a:xfrm>
            <a:off x="6154367" y="4998817"/>
            <a:ext cx="329200" cy="306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201" name="Rectangle 820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3" name="Freeform: Shape 820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20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7" name="Rectangle 8206">
            <a:extLst>
              <a:ext uri="{FF2B5EF4-FFF2-40B4-BE49-F238E27FC236}">
                <a16:creationId xmlns:a16="http://schemas.microsoft.com/office/drawing/2014/main" id="{2D7B8C8D-303A-4A32-9B89-7D0C614A9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FA7D1586-D52A-9A45-2142-B6A26193E978}"/>
              </a:ext>
            </a:extLst>
          </p:cNvPr>
          <p:cNvSpPr>
            <a:spLocks noGrp="1"/>
          </p:cNvSpPr>
          <p:nvPr>
            <p:ph type="title"/>
          </p:nvPr>
        </p:nvSpPr>
        <p:spPr>
          <a:xfrm>
            <a:off x="609600" y="557784"/>
            <a:ext cx="6110177" cy="1325563"/>
          </a:xfrm>
        </p:spPr>
        <p:txBody>
          <a:bodyPr vert="horz" lIns="91440" tIns="45720" rIns="91440" bIns="45720" rtlCol="0" anchor="b">
            <a:normAutofit/>
          </a:bodyPr>
          <a:lstStyle/>
          <a:p>
            <a:pPr>
              <a:lnSpc>
                <a:spcPct val="90000"/>
              </a:lnSpc>
              <a:spcBef>
                <a:spcPct val="0"/>
              </a:spcBef>
            </a:pPr>
            <a:r>
              <a:rPr lang="en-US" sz="4400" kern="1200">
                <a:solidFill>
                  <a:schemeClr val="tx1"/>
                </a:solidFill>
                <a:latin typeface="+mj-lt"/>
                <a:ea typeface="+mj-ea"/>
                <a:cs typeface="+mj-cs"/>
              </a:rPr>
              <a:t>TARGET ED UTENTE DESTINATARIO</a:t>
            </a:r>
          </a:p>
        </p:txBody>
      </p:sp>
      <p:sp>
        <p:nvSpPr>
          <p:cNvPr id="3" name="Segnaposto testo 2">
            <a:extLst>
              <a:ext uri="{FF2B5EF4-FFF2-40B4-BE49-F238E27FC236}">
                <a16:creationId xmlns:a16="http://schemas.microsoft.com/office/drawing/2014/main" id="{83561581-CA21-9B90-6C13-1FA9BF29B088}"/>
              </a:ext>
            </a:extLst>
          </p:cNvPr>
          <p:cNvSpPr>
            <a:spLocks noGrp="1"/>
          </p:cNvSpPr>
          <p:nvPr>
            <p:ph type="body" idx="1"/>
          </p:nvPr>
        </p:nvSpPr>
        <p:spPr>
          <a:xfrm>
            <a:off x="609600" y="2106204"/>
            <a:ext cx="6110177" cy="4036534"/>
          </a:xfrm>
        </p:spPr>
        <p:txBody>
          <a:bodyPr vert="horz" lIns="91440" tIns="45720" rIns="91440" bIns="45720" rtlCol="0">
            <a:normAutofit/>
          </a:bodyPr>
          <a:lstStyle/>
          <a:p>
            <a:pPr indent="0">
              <a:spcAft>
                <a:spcPts val="600"/>
              </a:spcAft>
              <a:buNone/>
            </a:pPr>
            <a:r>
              <a:rPr lang="en-US" b="0" i="0" u="none" strike="noStrike">
                <a:effectLst/>
              </a:rPr>
              <a:t>…Il target di un sistema cosi strutturato, riguarda prodotti importanti e di un certo valore che giustifichino l'esistenza dell' infrastruttura di verifica, Produttori di Vini pregiati, produttori di prosciutti, produttori Formaggi ma anche i prodotti di bellezza  i prodotti per la moda, e i farmaci salvavita e tutti quei prodotti che si vogliono salvaguardare da un mercato selvaggio e senza controllo</a:t>
            </a:r>
            <a:r>
              <a:rPr lang="en-US" b="0" i="0">
                <a:effectLst/>
              </a:rPr>
              <a:t>​</a:t>
            </a:r>
          </a:p>
          <a:p>
            <a:pPr indent="0">
              <a:spcAft>
                <a:spcPts val="600"/>
              </a:spcAft>
              <a:buNone/>
            </a:pPr>
            <a:endParaRPr lang="en-US"/>
          </a:p>
        </p:txBody>
      </p:sp>
      <p:pic>
        <p:nvPicPr>
          <p:cNvPr id="8194" name="Picture 2" descr="Contraffazione e Made in Italy, la tutela per i prodotti italiani">
            <a:extLst>
              <a:ext uri="{FF2B5EF4-FFF2-40B4-BE49-F238E27FC236}">
                <a16:creationId xmlns:a16="http://schemas.microsoft.com/office/drawing/2014/main" id="{91E70CC6-7EAD-9BFD-B31B-12476F7C25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6239"/>
          <a:stretch/>
        </p:blipFill>
        <p:spPr bwMode="auto">
          <a:xfrm>
            <a:off x="7331853" y="10"/>
            <a:ext cx="4860147" cy="3428990"/>
          </a:xfrm>
          <a:custGeom>
            <a:avLst/>
            <a:gdLst/>
            <a:ahLst/>
            <a:cxnLst/>
            <a:rect l="l" t="t" r="r" b="b"/>
            <a:pathLst>
              <a:path w="4860147" h="3429000">
                <a:moveTo>
                  <a:pt x="268805" y="1822824"/>
                </a:moveTo>
                <a:cubicBezTo>
                  <a:pt x="412387" y="1822824"/>
                  <a:pt x="528781" y="1939219"/>
                  <a:pt x="528781" y="2082800"/>
                </a:cubicBezTo>
                <a:cubicBezTo>
                  <a:pt x="528781" y="2226381"/>
                  <a:pt x="412387" y="2342776"/>
                  <a:pt x="268805" y="2342776"/>
                </a:cubicBezTo>
                <a:cubicBezTo>
                  <a:pt x="125225" y="2342776"/>
                  <a:pt x="8829" y="2226381"/>
                  <a:pt x="8829" y="2082800"/>
                </a:cubicBezTo>
                <a:cubicBezTo>
                  <a:pt x="8829" y="1939219"/>
                  <a:pt x="125225" y="1822824"/>
                  <a:pt x="268805" y="1822824"/>
                </a:cubicBezTo>
                <a:close/>
                <a:moveTo>
                  <a:pt x="311623" y="1354515"/>
                </a:moveTo>
                <a:cubicBezTo>
                  <a:pt x="403243" y="1354515"/>
                  <a:pt x="477514" y="1428787"/>
                  <a:pt x="477514" y="1520407"/>
                </a:cubicBezTo>
                <a:cubicBezTo>
                  <a:pt x="477514" y="1612027"/>
                  <a:pt x="403243" y="1686299"/>
                  <a:pt x="311623" y="1686299"/>
                </a:cubicBezTo>
                <a:cubicBezTo>
                  <a:pt x="220002" y="1686299"/>
                  <a:pt x="145730" y="1612027"/>
                  <a:pt x="145730" y="1520407"/>
                </a:cubicBezTo>
                <a:cubicBezTo>
                  <a:pt x="145730" y="1428787"/>
                  <a:pt x="220002" y="1354515"/>
                  <a:pt x="311623" y="1354515"/>
                </a:cubicBezTo>
                <a:close/>
                <a:moveTo>
                  <a:pt x="541218" y="0"/>
                </a:moveTo>
                <a:lnTo>
                  <a:pt x="833582" y="0"/>
                </a:lnTo>
                <a:lnTo>
                  <a:pt x="2382626" y="0"/>
                </a:lnTo>
                <a:lnTo>
                  <a:pt x="2747580" y="0"/>
                </a:lnTo>
                <a:lnTo>
                  <a:pt x="3950670" y="0"/>
                </a:lnTo>
                <a:lnTo>
                  <a:pt x="4706476" y="0"/>
                </a:lnTo>
                <a:lnTo>
                  <a:pt x="4860147" y="0"/>
                </a:lnTo>
                <a:lnTo>
                  <a:pt x="4860147" y="3429000"/>
                </a:lnTo>
                <a:lnTo>
                  <a:pt x="0" y="3429000"/>
                </a:lnTo>
                <a:lnTo>
                  <a:pt x="10355" y="3365199"/>
                </a:lnTo>
                <a:cubicBezTo>
                  <a:pt x="48015" y="3197951"/>
                  <a:pt x="123724" y="3038692"/>
                  <a:pt x="207457" y="2872062"/>
                </a:cubicBezTo>
                <a:cubicBezTo>
                  <a:pt x="262517" y="2763073"/>
                  <a:pt x="320349" y="2687655"/>
                  <a:pt x="379893" y="2630331"/>
                </a:cubicBezTo>
                <a:cubicBezTo>
                  <a:pt x="382617" y="2627394"/>
                  <a:pt x="385645" y="2624417"/>
                  <a:pt x="389084" y="2621388"/>
                </a:cubicBezTo>
                <a:cubicBezTo>
                  <a:pt x="945661" y="2128752"/>
                  <a:pt x="557531" y="1213511"/>
                  <a:pt x="465879" y="1018429"/>
                </a:cubicBezTo>
                <a:cubicBezTo>
                  <a:pt x="458750" y="1006625"/>
                  <a:pt x="452689" y="994267"/>
                  <a:pt x="447771" y="981453"/>
                </a:cubicBezTo>
                <a:cubicBezTo>
                  <a:pt x="313042" y="605203"/>
                  <a:pt x="284127" y="265828"/>
                  <a:pt x="512399" y="26006"/>
                </a:cubicBezTo>
                <a:close/>
              </a:path>
            </a:pathLst>
          </a:custGeom>
          <a:noFill/>
          <a:extLst>
            <a:ext uri="{909E8E84-426E-40DD-AFC4-6F175D3DCCD1}">
              <a14:hiddenFill xmlns:a14="http://schemas.microsoft.com/office/drawing/2010/main">
                <a:solidFill>
                  <a:srgbClr val="FFFFFF"/>
                </a:solidFill>
              </a14:hiddenFill>
            </a:ext>
          </a:extLst>
        </p:spPr>
      </p:pic>
      <p:pic>
        <p:nvPicPr>
          <p:cNvPr id="8196" name="Picture 4" descr="Made in Italy, le contraffazioni ci fanno perdere 32 miliardi - Il Paragone">
            <a:extLst>
              <a:ext uri="{FF2B5EF4-FFF2-40B4-BE49-F238E27FC236}">
                <a16:creationId xmlns:a16="http://schemas.microsoft.com/office/drawing/2014/main" id="{46C2C796-F65F-EB75-98DF-5A472C846C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146" r="10885"/>
          <a:stretch/>
        </p:blipFill>
        <p:spPr bwMode="auto">
          <a:xfrm>
            <a:off x="7317115" y="3429000"/>
            <a:ext cx="4874885" cy="3429000"/>
          </a:xfrm>
          <a:custGeom>
            <a:avLst/>
            <a:gdLst/>
            <a:ahLst/>
            <a:cxnLst/>
            <a:rect l="l" t="t" r="r" b="b"/>
            <a:pathLst>
              <a:path w="4874885" h="3429000">
                <a:moveTo>
                  <a:pt x="342131" y="1329720"/>
                </a:moveTo>
                <a:cubicBezTo>
                  <a:pt x="518068" y="1329720"/>
                  <a:pt x="660693" y="1472346"/>
                  <a:pt x="660693" y="1648283"/>
                </a:cubicBezTo>
                <a:cubicBezTo>
                  <a:pt x="660693" y="1824220"/>
                  <a:pt x="518068" y="1966846"/>
                  <a:pt x="342131" y="1966846"/>
                </a:cubicBezTo>
                <a:cubicBezTo>
                  <a:pt x="166194" y="1966846"/>
                  <a:pt x="23567" y="1824220"/>
                  <a:pt x="23567" y="1648283"/>
                </a:cubicBezTo>
                <a:cubicBezTo>
                  <a:pt x="23567" y="1472346"/>
                  <a:pt x="166194" y="1329720"/>
                  <a:pt x="342131" y="1329720"/>
                </a:cubicBezTo>
                <a:close/>
                <a:moveTo>
                  <a:pt x="14738" y="0"/>
                </a:moveTo>
                <a:lnTo>
                  <a:pt x="4874885" y="0"/>
                </a:lnTo>
                <a:lnTo>
                  <a:pt x="4874885" y="3429000"/>
                </a:lnTo>
                <a:lnTo>
                  <a:pt x="580539" y="3429000"/>
                </a:lnTo>
                <a:lnTo>
                  <a:pt x="548777" y="3393217"/>
                </a:lnTo>
                <a:cubicBezTo>
                  <a:pt x="402964" y="3206564"/>
                  <a:pt x="308389" y="2967571"/>
                  <a:pt x="301088" y="2744809"/>
                </a:cubicBezTo>
                <a:cubicBezTo>
                  <a:pt x="283493" y="2198815"/>
                  <a:pt x="800250" y="2035406"/>
                  <a:pt x="744084" y="1560172"/>
                </a:cubicBezTo>
                <a:cubicBezTo>
                  <a:pt x="697796" y="1165597"/>
                  <a:pt x="239340" y="1008363"/>
                  <a:pt x="56290" y="477274"/>
                </a:cubicBezTo>
                <a:cubicBezTo>
                  <a:pt x="4940" y="328333"/>
                  <a:pt x="-8117" y="192526"/>
                  <a:pt x="4452" y="6337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698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234" name="Rectangle 9233">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36" name="Freeform: Shape 9235">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923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40" name="Rectangle 9239">
            <a:extLst>
              <a:ext uri="{FF2B5EF4-FFF2-40B4-BE49-F238E27FC236}">
                <a16:creationId xmlns:a16="http://schemas.microsoft.com/office/drawing/2014/main" id="{2D7B8C8D-303A-4A32-9B89-7D0C614A9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A81A7D4-EE0A-F9A9-0BC3-59F76914B476}"/>
              </a:ext>
            </a:extLst>
          </p:cNvPr>
          <p:cNvSpPr>
            <a:spLocks noGrp="1"/>
          </p:cNvSpPr>
          <p:nvPr>
            <p:ph type="title"/>
          </p:nvPr>
        </p:nvSpPr>
        <p:spPr>
          <a:xfrm>
            <a:off x="841248" y="552782"/>
            <a:ext cx="6151223" cy="1604126"/>
          </a:xfrm>
        </p:spPr>
        <p:txBody>
          <a:bodyPr vert="horz" lIns="91440" tIns="45720" rIns="91440" bIns="45720" rtlCol="0" anchor="b">
            <a:normAutofit/>
          </a:bodyPr>
          <a:lstStyle/>
          <a:p>
            <a:pPr>
              <a:lnSpc>
                <a:spcPct val="90000"/>
              </a:lnSpc>
              <a:spcBef>
                <a:spcPct val="0"/>
              </a:spcBef>
            </a:pPr>
            <a:r>
              <a:rPr lang="en-US" sz="2400" b="1" i="0" u="none" strike="noStrike" kern="1200">
                <a:solidFill>
                  <a:schemeClr val="tx1"/>
                </a:solidFill>
                <a:effectLst/>
                <a:latin typeface="+mj-lt"/>
                <a:ea typeface="+mj-ea"/>
                <a:cs typeface="+mj-cs"/>
              </a:rPr>
              <a:t>Le </a:t>
            </a:r>
            <a:r>
              <a:rPr lang="en-US" sz="2400" b="1" i="0" u="none" strike="noStrike" kern="1200" dirty="0" err="1">
                <a:solidFill>
                  <a:schemeClr val="tx1"/>
                </a:solidFill>
                <a:effectLst/>
                <a:latin typeface="+mj-lt"/>
                <a:ea typeface="+mj-ea"/>
                <a:cs typeface="+mj-cs"/>
              </a:rPr>
              <a:t>opportunità</a:t>
            </a:r>
            <a:r>
              <a:rPr lang="en-US" sz="2400" b="1" i="0" u="none" strike="noStrike" kern="1200" dirty="0">
                <a:solidFill>
                  <a:schemeClr val="tx1"/>
                </a:solidFill>
                <a:effectLst/>
                <a:latin typeface="+mj-lt"/>
                <a:ea typeface="+mj-ea"/>
                <a:cs typeface="+mj-cs"/>
              </a:rPr>
              <a:t> </a:t>
            </a:r>
            <a:r>
              <a:rPr lang="en-US" sz="2400" b="1" i="0" u="none" strike="noStrike" kern="1200" dirty="0" err="1">
                <a:solidFill>
                  <a:schemeClr val="tx1"/>
                </a:solidFill>
                <a:effectLst/>
                <a:latin typeface="+mj-lt"/>
                <a:ea typeface="+mj-ea"/>
                <a:cs typeface="+mj-cs"/>
              </a:rPr>
              <a:t>che</a:t>
            </a:r>
            <a:r>
              <a:rPr lang="en-US" sz="2400" b="1" i="0" u="none" strike="noStrike" kern="1200" dirty="0">
                <a:solidFill>
                  <a:schemeClr val="tx1"/>
                </a:solidFill>
                <a:effectLst/>
                <a:latin typeface="+mj-lt"/>
                <a:ea typeface="+mj-ea"/>
                <a:cs typeface="+mj-cs"/>
              </a:rPr>
              <a:t> la </a:t>
            </a:r>
            <a:r>
              <a:rPr lang="en-US" sz="2400" b="1" i="0" u="none" strike="noStrike" kern="1200" dirty="0" err="1">
                <a:solidFill>
                  <a:schemeClr val="tx1"/>
                </a:solidFill>
                <a:effectLst/>
                <a:latin typeface="+mj-lt"/>
                <a:ea typeface="+mj-ea"/>
                <a:cs typeface="+mj-cs"/>
              </a:rPr>
              <a:t>soluzione</a:t>
            </a:r>
            <a:r>
              <a:rPr lang="en-US" sz="2400" b="1" i="0" u="none" strike="noStrike" kern="1200" dirty="0">
                <a:solidFill>
                  <a:schemeClr val="tx1"/>
                </a:solidFill>
                <a:effectLst/>
                <a:latin typeface="+mj-lt"/>
                <a:ea typeface="+mj-ea"/>
                <a:cs typeface="+mj-cs"/>
              </a:rPr>
              <a:t> </a:t>
            </a:r>
            <a:r>
              <a:rPr lang="en-US" sz="2400" b="1" i="0" u="none" strike="noStrike" kern="1200" dirty="0" err="1">
                <a:solidFill>
                  <a:schemeClr val="tx1"/>
                </a:solidFill>
                <a:effectLst/>
                <a:latin typeface="+mj-lt"/>
                <a:ea typeface="+mj-ea"/>
                <a:cs typeface="+mj-cs"/>
              </a:rPr>
              <a:t>proposta</a:t>
            </a:r>
            <a:r>
              <a:rPr lang="en-US" sz="2400" b="1" i="0" u="none" strike="noStrike" kern="1200" dirty="0">
                <a:solidFill>
                  <a:schemeClr val="tx1"/>
                </a:solidFill>
                <a:effectLst/>
                <a:latin typeface="+mj-lt"/>
                <a:ea typeface="+mj-ea"/>
                <a:cs typeface="+mj-cs"/>
              </a:rPr>
              <a:t> </a:t>
            </a:r>
            <a:r>
              <a:rPr lang="en-US" sz="2400" b="1" i="0" u="none" strike="noStrike" kern="1200" dirty="0" err="1">
                <a:solidFill>
                  <a:schemeClr val="tx1"/>
                </a:solidFill>
                <a:effectLst/>
                <a:latin typeface="+mj-lt"/>
                <a:ea typeface="+mj-ea"/>
                <a:cs typeface="+mj-cs"/>
              </a:rPr>
              <a:t>offre</a:t>
            </a:r>
            <a:r>
              <a:rPr lang="en-US" sz="2400" b="1" i="0" u="none" strike="noStrike" kern="1200" dirty="0">
                <a:solidFill>
                  <a:schemeClr val="tx1"/>
                </a:solidFill>
                <a:effectLst/>
                <a:latin typeface="+mj-lt"/>
                <a:ea typeface="+mj-ea"/>
                <a:cs typeface="+mj-cs"/>
              </a:rPr>
              <a:t> rispetto al </a:t>
            </a:r>
            <a:r>
              <a:rPr lang="en-US" sz="2400" b="1" i="0" u="none" strike="noStrike" kern="1200" dirty="0" err="1">
                <a:solidFill>
                  <a:schemeClr val="tx1"/>
                </a:solidFill>
                <a:effectLst/>
                <a:latin typeface="+mj-lt"/>
                <a:ea typeface="+mj-ea"/>
                <a:cs typeface="+mj-cs"/>
              </a:rPr>
              <a:t>problema</a:t>
            </a:r>
            <a:r>
              <a:rPr lang="en-US" sz="2400" b="0" i="0" kern="1200" dirty="0">
                <a:solidFill>
                  <a:schemeClr val="tx1"/>
                </a:solidFill>
                <a:effectLst/>
                <a:latin typeface="+mj-lt"/>
                <a:ea typeface="+mj-ea"/>
                <a:cs typeface="+mj-cs"/>
              </a:rPr>
              <a:t>​</a:t>
            </a:r>
            <a:br>
              <a:rPr lang="en-US" sz="2400" b="0" i="0" kern="1200" dirty="0">
                <a:solidFill>
                  <a:schemeClr val="tx1"/>
                </a:solidFill>
                <a:effectLst/>
                <a:latin typeface="+mj-lt"/>
                <a:ea typeface="+mj-ea"/>
                <a:cs typeface="+mj-cs"/>
              </a:rPr>
            </a:br>
            <a:endParaRPr lang="en-US" sz="2400" kern="1200" dirty="0">
              <a:solidFill>
                <a:schemeClr val="tx1"/>
              </a:solidFill>
              <a:latin typeface="+mj-lt"/>
              <a:ea typeface="+mj-ea"/>
              <a:cs typeface="+mj-cs"/>
            </a:endParaRPr>
          </a:p>
        </p:txBody>
      </p:sp>
      <p:sp>
        <p:nvSpPr>
          <p:cNvPr id="3" name="Segnaposto testo 2">
            <a:extLst>
              <a:ext uri="{FF2B5EF4-FFF2-40B4-BE49-F238E27FC236}">
                <a16:creationId xmlns:a16="http://schemas.microsoft.com/office/drawing/2014/main" id="{6F396DE6-4E25-5067-24A4-F00844615232}"/>
              </a:ext>
            </a:extLst>
          </p:cNvPr>
          <p:cNvSpPr>
            <a:spLocks noGrp="1"/>
          </p:cNvSpPr>
          <p:nvPr>
            <p:ph type="body" idx="1"/>
          </p:nvPr>
        </p:nvSpPr>
        <p:spPr>
          <a:xfrm>
            <a:off x="841248" y="2391995"/>
            <a:ext cx="6151223" cy="3174788"/>
          </a:xfrm>
        </p:spPr>
        <p:txBody>
          <a:bodyPr vert="horz" lIns="91440" tIns="45720" rIns="91440" bIns="45720" rtlCol="0" anchor="t">
            <a:normAutofit/>
          </a:bodyPr>
          <a:lstStyle/>
          <a:p>
            <a:pPr marL="194729" indent="0">
              <a:lnSpc>
                <a:spcPct val="100000"/>
              </a:lnSpc>
              <a:spcAft>
                <a:spcPts val="600"/>
              </a:spcAft>
              <a:buNone/>
            </a:pPr>
            <a:r>
              <a:rPr lang="en-US" sz="1700" b="0" i="0" u="none" strike="noStrike">
                <a:effectLst/>
              </a:rPr>
              <a:t>L'opportunità è quella di avere un sistema a disposizione che permette di garantire che in giro non ci siano prodotti contraffatti senza certificato digitale di autenticità, 1 Certificato = 1 Prodotto sul mercato,  qualora fosse contraffatto un pezzo, non ci sarebbe la possibilità di duplicarne il certificato di conseguenza non potrebbe essere validato senza che venga invalidato un originale con lo stesso seriale, che a sua volta riporta anche altri sistemi di anticontraffazione , tra cui etichette con gli stessi sistemi anticontraffazione delle banconote, ed altri dettagli conservati nei metadati utilizzati per la verifica  </a:t>
            </a:r>
            <a:endParaRPr lang="en-US" sz="1700"/>
          </a:p>
        </p:txBody>
      </p:sp>
      <p:pic>
        <p:nvPicPr>
          <p:cNvPr id="9218" name="Picture 2" descr="Tutela della proprietà intellettuale e contraffazione: opportunità e  minacce per l'unicità del Made in Italy">
            <a:extLst>
              <a:ext uri="{FF2B5EF4-FFF2-40B4-BE49-F238E27FC236}">
                <a16:creationId xmlns:a16="http://schemas.microsoft.com/office/drawing/2014/main" id="{4A771945-E663-4ADD-4397-6C35746ABA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246"/>
          <a:stretch/>
        </p:blipFill>
        <p:spPr bwMode="auto">
          <a:xfrm>
            <a:off x="7636300" y="10"/>
            <a:ext cx="4555700" cy="3857747"/>
          </a:xfrm>
          <a:custGeom>
            <a:avLst/>
            <a:gdLst/>
            <a:ahLst/>
            <a:cxnLst/>
            <a:rect l="l" t="t" r="r" b="b"/>
            <a:pathLst>
              <a:path w="4555700" h="3857757">
                <a:moveTo>
                  <a:pt x="2447915" y="3084896"/>
                </a:moveTo>
                <a:cubicBezTo>
                  <a:pt x="2508733" y="3080599"/>
                  <a:pt x="2571444" y="3093792"/>
                  <a:pt x="2628222" y="3126571"/>
                </a:cubicBezTo>
                <a:cubicBezTo>
                  <a:pt x="2779626" y="3213985"/>
                  <a:pt x="2831499" y="3407584"/>
                  <a:pt x="2744087" y="3558988"/>
                </a:cubicBezTo>
                <a:cubicBezTo>
                  <a:pt x="2656674" y="3710393"/>
                  <a:pt x="2463074" y="3762268"/>
                  <a:pt x="2311669" y="3674854"/>
                </a:cubicBezTo>
                <a:cubicBezTo>
                  <a:pt x="2160264" y="3587440"/>
                  <a:pt x="2108391" y="3393841"/>
                  <a:pt x="2195804" y="3242438"/>
                </a:cubicBezTo>
                <a:cubicBezTo>
                  <a:pt x="2250438" y="3147810"/>
                  <a:pt x="2346549" y="3092060"/>
                  <a:pt x="2447915" y="3084896"/>
                </a:cubicBezTo>
                <a:close/>
                <a:moveTo>
                  <a:pt x="505073" y="1299559"/>
                </a:moveTo>
                <a:cubicBezTo>
                  <a:pt x="596718" y="1293082"/>
                  <a:pt x="691212" y="1312962"/>
                  <a:pt x="776764" y="1362355"/>
                </a:cubicBezTo>
                <a:cubicBezTo>
                  <a:pt x="1004905" y="1494073"/>
                  <a:pt x="1083072" y="1785796"/>
                  <a:pt x="951354" y="2013937"/>
                </a:cubicBezTo>
                <a:cubicBezTo>
                  <a:pt x="819637" y="2242078"/>
                  <a:pt x="527915" y="2320244"/>
                  <a:pt x="299774" y="2188527"/>
                </a:cubicBezTo>
                <a:cubicBezTo>
                  <a:pt x="71633" y="2056810"/>
                  <a:pt x="-6534" y="1765087"/>
                  <a:pt x="125183" y="1536946"/>
                </a:cubicBezTo>
                <a:cubicBezTo>
                  <a:pt x="207507" y="1394358"/>
                  <a:pt x="352333" y="1310354"/>
                  <a:pt x="505073" y="1299559"/>
                </a:cubicBezTo>
                <a:close/>
                <a:moveTo>
                  <a:pt x="26604" y="0"/>
                </a:moveTo>
                <a:lnTo>
                  <a:pt x="4555700" y="0"/>
                </a:lnTo>
                <a:lnTo>
                  <a:pt x="4555700" y="3574963"/>
                </a:lnTo>
                <a:lnTo>
                  <a:pt x="4547299" y="3579746"/>
                </a:lnTo>
                <a:cubicBezTo>
                  <a:pt x="4383893" y="3659419"/>
                  <a:pt x="4198992" y="3698183"/>
                  <a:pt x="4028904" y="3679194"/>
                </a:cubicBezTo>
                <a:cubicBezTo>
                  <a:pt x="3490749" y="3619109"/>
                  <a:pt x="3442140" y="3018676"/>
                  <a:pt x="2819108" y="2894262"/>
                </a:cubicBezTo>
                <a:cubicBezTo>
                  <a:pt x="2383573" y="2807210"/>
                  <a:pt x="1998836" y="3019389"/>
                  <a:pt x="1967656" y="3037309"/>
                </a:cubicBezTo>
                <a:cubicBezTo>
                  <a:pt x="1523453" y="3290471"/>
                  <a:pt x="1560426" y="3727922"/>
                  <a:pt x="1139076" y="3824123"/>
                </a:cubicBezTo>
                <a:cubicBezTo>
                  <a:pt x="1049948" y="3844511"/>
                  <a:pt x="761716" y="3910281"/>
                  <a:pt x="523280" y="3772618"/>
                </a:cubicBezTo>
                <a:lnTo>
                  <a:pt x="523732" y="3772041"/>
                </a:lnTo>
                <a:cubicBezTo>
                  <a:pt x="488350" y="3751613"/>
                  <a:pt x="455375" y="3727427"/>
                  <a:pt x="425296" y="3699884"/>
                </a:cubicBezTo>
                <a:cubicBezTo>
                  <a:pt x="210007" y="3502423"/>
                  <a:pt x="152005" y="3142878"/>
                  <a:pt x="277475" y="2903987"/>
                </a:cubicBezTo>
                <a:cubicBezTo>
                  <a:pt x="446465" y="2582456"/>
                  <a:pt x="825348" y="2711638"/>
                  <a:pt x="1140355" y="2343772"/>
                </a:cubicBezTo>
                <a:cubicBezTo>
                  <a:pt x="1305778" y="2150580"/>
                  <a:pt x="1470401" y="1787252"/>
                  <a:pt x="1360076" y="1499040"/>
                </a:cubicBezTo>
                <a:cubicBezTo>
                  <a:pt x="1175408" y="1016672"/>
                  <a:pt x="391053" y="1195941"/>
                  <a:pt x="100023" y="653482"/>
                </a:cubicBezTo>
                <a:cubicBezTo>
                  <a:pt x="1489" y="469369"/>
                  <a:pt x="-22127" y="236830"/>
                  <a:pt x="19857" y="25326"/>
                </a:cubicBezTo>
                <a:close/>
              </a:path>
            </a:pathLst>
          </a:custGeom>
          <a:noFill/>
          <a:extLst>
            <a:ext uri="{909E8E84-426E-40DD-AFC4-6F175D3DCCD1}">
              <a14:hiddenFill xmlns:a14="http://schemas.microsoft.com/office/drawing/2010/main">
                <a:solidFill>
                  <a:srgbClr val="FFFFFF"/>
                </a:solidFill>
              </a14:hiddenFill>
            </a:ext>
          </a:extLst>
        </p:spPr>
      </p:pic>
      <p:pic>
        <p:nvPicPr>
          <p:cNvPr id="9220" name="Picture 4" descr="Certificazione 100% Made in Italy">
            <a:extLst>
              <a:ext uri="{FF2B5EF4-FFF2-40B4-BE49-F238E27FC236}">
                <a16:creationId xmlns:a16="http://schemas.microsoft.com/office/drawing/2014/main" id="{959107DA-D172-A4C5-BEC8-1F0A3A9BEB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110" r="-1" b="18064"/>
          <a:stretch/>
        </p:blipFill>
        <p:spPr bwMode="auto">
          <a:xfrm>
            <a:off x="7341170" y="4135778"/>
            <a:ext cx="4850830" cy="2722222"/>
          </a:xfrm>
          <a:custGeom>
            <a:avLst/>
            <a:gdLst/>
            <a:ahLst/>
            <a:cxnLst/>
            <a:rect l="l" t="t" r="r" b="b"/>
            <a:pathLst>
              <a:path w="4850830" h="2722222">
                <a:moveTo>
                  <a:pt x="1056187" y="193875"/>
                </a:moveTo>
                <a:cubicBezTo>
                  <a:pt x="1242761" y="193875"/>
                  <a:pt x="1394009" y="345123"/>
                  <a:pt x="1394009" y="531697"/>
                </a:cubicBezTo>
                <a:cubicBezTo>
                  <a:pt x="1394009" y="718271"/>
                  <a:pt x="1242761" y="869519"/>
                  <a:pt x="1056187" y="869519"/>
                </a:cubicBezTo>
                <a:cubicBezTo>
                  <a:pt x="869614" y="869519"/>
                  <a:pt x="718366" y="718271"/>
                  <a:pt x="718366" y="531697"/>
                </a:cubicBezTo>
                <a:cubicBezTo>
                  <a:pt x="718366" y="345123"/>
                  <a:pt x="869614" y="193875"/>
                  <a:pt x="1056187" y="193875"/>
                </a:cubicBezTo>
                <a:close/>
                <a:moveTo>
                  <a:pt x="4605308" y="20115"/>
                </a:moveTo>
                <a:cubicBezTo>
                  <a:pt x="4633496" y="20842"/>
                  <a:pt x="4662364" y="24209"/>
                  <a:pt x="4692032" y="30588"/>
                </a:cubicBezTo>
                <a:cubicBezTo>
                  <a:pt x="4728644" y="38475"/>
                  <a:pt x="4764337" y="50580"/>
                  <a:pt x="4798864" y="66300"/>
                </a:cubicBezTo>
                <a:lnTo>
                  <a:pt x="4850830" y="96175"/>
                </a:lnTo>
                <a:lnTo>
                  <a:pt x="4850830" y="2722222"/>
                </a:lnTo>
                <a:lnTo>
                  <a:pt x="526454" y="2722222"/>
                </a:lnTo>
                <a:lnTo>
                  <a:pt x="523632" y="2713577"/>
                </a:lnTo>
                <a:cubicBezTo>
                  <a:pt x="403183" y="2425404"/>
                  <a:pt x="-12552" y="2219342"/>
                  <a:pt x="292" y="1807517"/>
                </a:cubicBezTo>
                <a:cubicBezTo>
                  <a:pt x="9155" y="1532425"/>
                  <a:pt x="205901" y="1247889"/>
                  <a:pt x="446118" y="1141158"/>
                </a:cubicBezTo>
                <a:cubicBezTo>
                  <a:pt x="814587" y="977743"/>
                  <a:pt x="1091883" y="1317256"/>
                  <a:pt x="1399058" y="1144546"/>
                </a:cubicBezTo>
                <a:cubicBezTo>
                  <a:pt x="1653956" y="1001226"/>
                  <a:pt x="1614460" y="616746"/>
                  <a:pt x="1919143" y="334305"/>
                </a:cubicBezTo>
                <a:cubicBezTo>
                  <a:pt x="2146890" y="123117"/>
                  <a:pt x="2398212" y="140179"/>
                  <a:pt x="2680066" y="173053"/>
                </a:cubicBezTo>
                <a:cubicBezTo>
                  <a:pt x="3060904" y="217628"/>
                  <a:pt x="3070600" y="462675"/>
                  <a:pt x="3394107" y="512336"/>
                </a:cubicBezTo>
                <a:cubicBezTo>
                  <a:pt x="3912761" y="592039"/>
                  <a:pt x="4182490" y="9193"/>
                  <a:pt x="4605308" y="20115"/>
                </a:cubicBezTo>
                <a:close/>
                <a:moveTo>
                  <a:pt x="3494767" y="0"/>
                </a:moveTo>
                <a:cubicBezTo>
                  <a:pt x="3601841" y="0"/>
                  <a:pt x="3688642" y="86801"/>
                  <a:pt x="3688642" y="193875"/>
                </a:cubicBezTo>
                <a:cubicBezTo>
                  <a:pt x="3688642" y="300950"/>
                  <a:pt x="3601841" y="387751"/>
                  <a:pt x="3494767" y="387751"/>
                </a:cubicBezTo>
                <a:cubicBezTo>
                  <a:pt x="3387693" y="387751"/>
                  <a:pt x="3300892" y="300950"/>
                  <a:pt x="3300892" y="193875"/>
                </a:cubicBezTo>
                <a:cubicBezTo>
                  <a:pt x="3300892" y="86801"/>
                  <a:pt x="3387693" y="0"/>
                  <a:pt x="3494767"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5827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Shape 212"/>
        <p:cNvGrpSpPr/>
        <p:nvPr/>
      </p:nvGrpSpPr>
      <p:grpSpPr>
        <a:xfrm>
          <a:off x="0" y="0"/>
          <a:ext cx="0" cy="0"/>
          <a:chOff x="0" y="0"/>
          <a:chExt cx="0" cy="0"/>
        </a:xfrm>
      </p:grpSpPr>
      <p:sp>
        <p:nvSpPr>
          <p:cNvPr id="220" name="Rectangle 219">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2" name="Freeform: Shape 221">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2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13" name="Google Shape;213;p25"/>
          <p:cNvSpPr txBox="1"/>
          <p:nvPr/>
        </p:nvSpPr>
        <p:spPr>
          <a:xfrm>
            <a:off x="5748752" y="552782"/>
            <a:ext cx="5919373" cy="1611920"/>
          </a:xfrm>
          <a:prstGeom prst="rect">
            <a:avLst/>
          </a:prstGeom>
        </p:spPr>
        <p:txBody>
          <a:bodyPr spcFirstLastPara="1" vert="horz" lIns="91440" tIns="45720" rIns="91440" bIns="45720" rtlCol="0" anchor="b" anchorCtr="0">
            <a:normAutofit/>
          </a:bodyPr>
          <a:lstStyle/>
          <a:p>
            <a:pPr>
              <a:lnSpc>
                <a:spcPct val="90000"/>
              </a:lnSpc>
              <a:spcBef>
                <a:spcPct val="0"/>
              </a:spcBef>
              <a:spcAft>
                <a:spcPts val="600"/>
              </a:spcAft>
            </a:pPr>
            <a:r>
              <a:rPr lang="en-US" sz="2400" b="1" kern="1200">
                <a:solidFill>
                  <a:schemeClr val="tx1"/>
                </a:solidFill>
                <a:highlight>
                  <a:schemeClr val="lt1"/>
                </a:highlight>
                <a:latin typeface="+mj-lt"/>
                <a:ea typeface="+mj-ea"/>
                <a:cs typeface="+mj-cs"/>
                <a:sym typeface="Montserrat"/>
              </a:rPr>
              <a:t>La soluzione dal punto di vista tecnico, l’architettura, i componenti e le funzionalità di cui è composta</a:t>
            </a:r>
          </a:p>
        </p:txBody>
      </p:sp>
      <p:pic>
        <p:nvPicPr>
          <p:cNvPr id="216" name="Picture 215" descr="Sfera di mesh e nodi">
            <a:extLst>
              <a:ext uri="{FF2B5EF4-FFF2-40B4-BE49-F238E27FC236}">
                <a16:creationId xmlns:a16="http://schemas.microsoft.com/office/drawing/2014/main" id="{F81F6025-B5E9-262B-EFD9-776D6DB953F5}"/>
              </a:ext>
            </a:extLst>
          </p:cNvPr>
          <p:cNvPicPr>
            <a:picLocks noChangeAspect="1"/>
          </p:cNvPicPr>
          <p:nvPr/>
        </p:nvPicPr>
        <p:blipFill rotWithShape="1">
          <a:blip r:embed="rId3"/>
          <a:srcRect l="34268" r="3280"/>
          <a:stretch/>
        </p:blipFill>
        <p:spPr>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p:spPr>
      </p:pic>
      <p:sp>
        <p:nvSpPr>
          <p:cNvPr id="214" name="Google Shape;214;p25"/>
          <p:cNvSpPr txBox="1"/>
          <p:nvPr/>
        </p:nvSpPr>
        <p:spPr>
          <a:xfrm>
            <a:off x="5745083" y="2391995"/>
            <a:ext cx="5904056" cy="3174788"/>
          </a:xfrm>
          <a:prstGeom prst="rect">
            <a:avLst/>
          </a:prstGeom>
        </p:spPr>
        <p:txBody>
          <a:bodyPr spcFirstLastPara="1" vert="horz" lIns="91440" tIns="45720" rIns="91440" bIns="45720" rtlCol="0" anchor="t" anchorCtr="0">
            <a:normAutofit/>
          </a:bodyPr>
          <a:lstStyle/>
          <a:p>
            <a:pPr>
              <a:spcAft>
                <a:spcPts val="600"/>
              </a:spcAft>
              <a:buClr>
                <a:schemeClr val="accent5"/>
              </a:buClr>
            </a:pPr>
            <a:r>
              <a:rPr lang="en-US" sz="1100" dirty="0">
                <a:sym typeface="Montserrat"/>
              </a:rPr>
              <a:t>Le </a:t>
            </a:r>
            <a:r>
              <a:rPr lang="en-US" sz="1100" dirty="0" err="1">
                <a:sym typeface="Montserrat"/>
              </a:rPr>
              <a:t>entità</a:t>
            </a:r>
            <a:r>
              <a:rPr lang="en-US" sz="1100" dirty="0">
                <a:sym typeface="Montserrat"/>
              </a:rPr>
              <a:t> del </a:t>
            </a:r>
            <a:r>
              <a:rPr lang="en-US" sz="1100" dirty="0" err="1">
                <a:sym typeface="Montserrat"/>
              </a:rPr>
              <a:t>progetto</a:t>
            </a:r>
            <a:r>
              <a:rPr lang="en-US" sz="1100" dirty="0">
                <a:sym typeface="Montserrat"/>
              </a:rPr>
              <a:t> </a:t>
            </a:r>
            <a:r>
              <a:rPr lang="en-US" sz="1100" dirty="0" err="1">
                <a:sym typeface="Montserrat"/>
              </a:rPr>
              <a:t>sono</a:t>
            </a:r>
            <a:r>
              <a:rPr lang="en-US" sz="1100" dirty="0">
                <a:sym typeface="Montserrat"/>
              </a:rPr>
              <a:t>, </a:t>
            </a:r>
            <a:r>
              <a:rPr lang="en-US" sz="1100" dirty="0" err="1">
                <a:sym typeface="Montserrat"/>
              </a:rPr>
              <a:t>l'autorità</a:t>
            </a:r>
            <a:r>
              <a:rPr lang="en-US" sz="1100" dirty="0">
                <a:sym typeface="Montserrat"/>
              </a:rPr>
              <a:t> </a:t>
            </a:r>
            <a:r>
              <a:rPr lang="en-US" sz="1100" dirty="0" err="1">
                <a:sym typeface="Montserrat"/>
              </a:rPr>
              <a:t>garante</a:t>
            </a:r>
            <a:r>
              <a:rPr lang="en-US" sz="1100" dirty="0">
                <a:sym typeface="Montserrat"/>
              </a:rPr>
              <a:t>, il </a:t>
            </a:r>
            <a:r>
              <a:rPr lang="en-US" sz="1100" dirty="0" err="1">
                <a:sym typeface="Montserrat"/>
              </a:rPr>
              <a:t>produttore</a:t>
            </a:r>
            <a:r>
              <a:rPr lang="en-US" sz="1100" dirty="0">
                <a:sym typeface="Montserrat"/>
              </a:rPr>
              <a:t>, il </a:t>
            </a:r>
            <a:r>
              <a:rPr lang="en-US" sz="1100" dirty="0" err="1">
                <a:sym typeface="Montserrat"/>
              </a:rPr>
              <a:t>Prodotto</a:t>
            </a:r>
            <a:r>
              <a:rPr lang="en-US" sz="1100" dirty="0">
                <a:sym typeface="Montserrat"/>
              </a:rPr>
              <a:t>, la </a:t>
            </a:r>
            <a:r>
              <a:rPr lang="en-US" sz="1100" dirty="0" err="1">
                <a:sym typeface="Montserrat"/>
              </a:rPr>
              <a:t>logistica</a:t>
            </a:r>
            <a:r>
              <a:rPr lang="en-US" sz="1100" dirty="0">
                <a:sym typeface="Montserrat"/>
              </a:rPr>
              <a:t> di </a:t>
            </a:r>
            <a:r>
              <a:rPr lang="en-US" sz="1100" dirty="0" err="1">
                <a:sym typeface="Montserrat"/>
              </a:rPr>
              <a:t>distribuzione</a:t>
            </a:r>
            <a:r>
              <a:rPr lang="en-US" sz="1100" dirty="0">
                <a:sym typeface="Montserrat"/>
              </a:rPr>
              <a:t> e il </a:t>
            </a:r>
            <a:r>
              <a:rPr lang="en-US" sz="1100" dirty="0" err="1">
                <a:sym typeface="Montserrat"/>
              </a:rPr>
              <a:t>cliente</a:t>
            </a:r>
            <a:r>
              <a:rPr lang="en-US" sz="1100" dirty="0">
                <a:sym typeface="Montserrat"/>
              </a:rPr>
              <a:t> finale.</a:t>
            </a:r>
          </a:p>
          <a:p>
            <a:pPr>
              <a:spcAft>
                <a:spcPts val="600"/>
              </a:spcAft>
              <a:buClr>
                <a:schemeClr val="accent5"/>
              </a:buClr>
            </a:pPr>
            <a:endParaRPr lang="en-US" sz="1100" dirty="0"/>
          </a:p>
          <a:p>
            <a:pPr>
              <a:spcAft>
                <a:spcPts val="600"/>
              </a:spcAft>
              <a:buClr>
                <a:schemeClr val="accent5"/>
              </a:buClr>
            </a:pPr>
            <a:r>
              <a:rPr lang="en-US" sz="1100" dirty="0" err="1"/>
              <a:t>L'autorità</a:t>
            </a:r>
            <a:r>
              <a:rPr lang="en-US" sz="1100" dirty="0"/>
              <a:t> </a:t>
            </a:r>
            <a:r>
              <a:rPr lang="en-US" sz="1100" dirty="0" err="1"/>
              <a:t>garante</a:t>
            </a:r>
            <a:r>
              <a:rPr lang="en-US" sz="1100" dirty="0"/>
              <a:t> </a:t>
            </a:r>
            <a:r>
              <a:rPr lang="en-US" sz="1100" dirty="0" err="1"/>
              <a:t>si</a:t>
            </a:r>
            <a:r>
              <a:rPr lang="en-US" sz="1100" dirty="0"/>
              <a:t> </a:t>
            </a:r>
            <a:r>
              <a:rPr lang="en-US" sz="1100" dirty="0" err="1"/>
              <a:t>occupa</a:t>
            </a:r>
            <a:r>
              <a:rPr lang="en-US" sz="1100" dirty="0"/>
              <a:t> </a:t>
            </a:r>
            <a:r>
              <a:rPr lang="en-US" sz="1100" dirty="0" err="1"/>
              <a:t>delle</a:t>
            </a:r>
            <a:r>
              <a:rPr lang="en-US" sz="1100" dirty="0"/>
              <a:t> </a:t>
            </a:r>
            <a:r>
              <a:rPr lang="en-US" sz="1100" dirty="0" err="1"/>
              <a:t>infrastrutture</a:t>
            </a:r>
            <a:r>
              <a:rPr lang="en-US" sz="1100" dirty="0"/>
              <a:t> </a:t>
            </a:r>
            <a:r>
              <a:rPr lang="en-US" sz="1100" dirty="0" err="1"/>
              <a:t>digitali</a:t>
            </a:r>
            <a:r>
              <a:rPr lang="en-US" sz="1100" dirty="0"/>
              <a:t> per </a:t>
            </a:r>
            <a:r>
              <a:rPr lang="en-US" sz="1100" dirty="0" err="1"/>
              <a:t>l'autenticazione</a:t>
            </a:r>
            <a:r>
              <a:rPr lang="en-US" sz="1100" dirty="0"/>
              <a:t> , </a:t>
            </a:r>
            <a:r>
              <a:rPr lang="en-US" sz="1100" dirty="0" err="1"/>
              <a:t>etichette</a:t>
            </a:r>
            <a:r>
              <a:rPr lang="en-US" sz="1100" dirty="0"/>
              <a:t>, </a:t>
            </a:r>
            <a:r>
              <a:rPr lang="en-US" sz="1100" dirty="0" err="1"/>
              <a:t>servizi</a:t>
            </a:r>
            <a:r>
              <a:rPr lang="en-US" sz="1100" dirty="0"/>
              <a:t> </a:t>
            </a:r>
            <a:r>
              <a:rPr lang="en-US" sz="1100" dirty="0" err="1"/>
              <a:t>su</a:t>
            </a:r>
            <a:r>
              <a:rPr lang="en-US" sz="1100" dirty="0"/>
              <a:t> server web app , </a:t>
            </a:r>
            <a:r>
              <a:rPr lang="en-US" sz="1100" dirty="0" err="1"/>
              <a:t>stampa</a:t>
            </a:r>
            <a:r>
              <a:rPr lang="en-US" sz="1100" dirty="0"/>
              <a:t> di sigilli e di </a:t>
            </a:r>
            <a:r>
              <a:rPr lang="en-US" sz="1100" dirty="0" err="1"/>
              <a:t>tenere</a:t>
            </a:r>
            <a:r>
              <a:rPr lang="en-US" sz="1100" dirty="0"/>
              <a:t> </a:t>
            </a:r>
            <a:r>
              <a:rPr lang="en-US" sz="1100" dirty="0" err="1"/>
              <a:t>traccia</a:t>
            </a:r>
            <a:r>
              <a:rPr lang="en-US" sz="1100" dirty="0"/>
              <a:t> </a:t>
            </a:r>
            <a:r>
              <a:rPr lang="en-US" sz="1100" dirty="0" err="1"/>
              <a:t>degli</a:t>
            </a:r>
            <a:r>
              <a:rPr lang="en-US" sz="1100" dirty="0"/>
              <a:t> NFT </a:t>
            </a:r>
            <a:r>
              <a:rPr lang="en-US" sz="1100" dirty="0" err="1"/>
              <a:t>associati</a:t>
            </a:r>
            <a:r>
              <a:rPr lang="en-US" sz="1100" dirty="0"/>
              <a:t> al </a:t>
            </a:r>
            <a:r>
              <a:rPr lang="en-US" sz="1100" dirty="0" err="1"/>
              <a:t>prodotto</a:t>
            </a:r>
            <a:r>
              <a:rPr lang="en-US" sz="1100" dirty="0"/>
              <a:t>.</a:t>
            </a:r>
          </a:p>
          <a:p>
            <a:pPr>
              <a:spcAft>
                <a:spcPts val="600"/>
              </a:spcAft>
              <a:buClr>
                <a:schemeClr val="accent5"/>
              </a:buClr>
            </a:pPr>
            <a:endParaRPr lang="en-US" sz="1100" dirty="0"/>
          </a:p>
          <a:p>
            <a:pPr>
              <a:spcAft>
                <a:spcPts val="600"/>
              </a:spcAft>
              <a:buClr>
                <a:schemeClr val="accent5"/>
              </a:buClr>
            </a:pPr>
            <a:r>
              <a:rPr lang="en-US" sz="1100" dirty="0"/>
              <a:t>Il </a:t>
            </a:r>
            <a:r>
              <a:rPr lang="en-US" sz="1100" dirty="0" err="1"/>
              <a:t>produttore</a:t>
            </a:r>
            <a:r>
              <a:rPr lang="en-US" sz="1100" dirty="0"/>
              <a:t>, </a:t>
            </a:r>
            <a:r>
              <a:rPr lang="en-US" sz="1100" dirty="0" err="1"/>
              <a:t>quando</a:t>
            </a:r>
            <a:r>
              <a:rPr lang="en-US" sz="1100" dirty="0"/>
              <a:t> </a:t>
            </a:r>
            <a:r>
              <a:rPr lang="en-US" sz="1100" dirty="0" err="1"/>
              <a:t>realizza</a:t>
            </a:r>
            <a:r>
              <a:rPr lang="en-US" sz="1100" dirty="0"/>
              <a:t> il </a:t>
            </a:r>
            <a:r>
              <a:rPr lang="en-US" sz="1100" dirty="0" err="1"/>
              <a:t>prodotto</a:t>
            </a:r>
            <a:r>
              <a:rPr lang="en-US" sz="1100" dirty="0"/>
              <a:t> , fa </a:t>
            </a:r>
            <a:r>
              <a:rPr lang="en-US" sz="1100" dirty="0" err="1"/>
              <a:t>richiesta</a:t>
            </a:r>
            <a:r>
              <a:rPr lang="en-US" sz="1100" dirty="0"/>
              <a:t> all' </a:t>
            </a:r>
            <a:r>
              <a:rPr lang="en-US" sz="1100" dirty="0" err="1"/>
              <a:t>autorità</a:t>
            </a:r>
            <a:r>
              <a:rPr lang="en-US" sz="1100" dirty="0"/>
              <a:t> </a:t>
            </a:r>
            <a:r>
              <a:rPr lang="en-US" sz="1100" dirty="0" err="1"/>
              <a:t>garante</a:t>
            </a:r>
            <a:r>
              <a:rPr lang="en-US" sz="1100" dirty="0"/>
              <a:t> di </a:t>
            </a:r>
            <a:r>
              <a:rPr lang="en-US" sz="1100" dirty="0" err="1"/>
              <a:t>generare</a:t>
            </a:r>
            <a:r>
              <a:rPr lang="en-US" sz="1100" dirty="0"/>
              <a:t> un NFT </a:t>
            </a:r>
            <a:r>
              <a:rPr lang="en-US" sz="1100" dirty="0" err="1"/>
              <a:t>che</a:t>
            </a:r>
            <a:r>
              <a:rPr lang="en-US" sz="1100" dirty="0"/>
              <a:t> lo </a:t>
            </a:r>
            <a:r>
              <a:rPr lang="en-US" sz="1100" dirty="0" err="1"/>
              <a:t>associa</a:t>
            </a:r>
            <a:r>
              <a:rPr lang="en-US" sz="1100" dirty="0"/>
              <a:t> al </a:t>
            </a:r>
            <a:r>
              <a:rPr lang="en-US" sz="1100" dirty="0" err="1"/>
              <a:t>seriale</a:t>
            </a:r>
            <a:r>
              <a:rPr lang="en-US" sz="1100" dirty="0"/>
              <a:t> del </a:t>
            </a:r>
            <a:r>
              <a:rPr lang="en-US" sz="1100" dirty="0" err="1"/>
              <a:t>prodotto</a:t>
            </a:r>
            <a:r>
              <a:rPr lang="en-US" sz="1100" dirty="0"/>
              <a:t> o al </a:t>
            </a:r>
            <a:r>
              <a:rPr lang="en-US" sz="1100" dirty="0" err="1"/>
              <a:t>suo</a:t>
            </a:r>
            <a:r>
              <a:rPr lang="en-US" sz="1100" dirty="0"/>
              <a:t> </a:t>
            </a:r>
            <a:r>
              <a:rPr lang="en-US" sz="1100" dirty="0" err="1"/>
              <a:t>sigillo</a:t>
            </a:r>
            <a:r>
              <a:rPr lang="en-US" sz="1100" dirty="0"/>
              <a:t>, </a:t>
            </a:r>
            <a:r>
              <a:rPr lang="en-US" sz="1100" dirty="0" err="1"/>
              <a:t>creai</a:t>
            </a:r>
            <a:r>
              <a:rPr lang="en-US" sz="1100" dirty="0"/>
              <a:t> </a:t>
            </a:r>
            <a:r>
              <a:rPr lang="en-US" sz="1100" dirty="0" err="1"/>
              <a:t>i</a:t>
            </a:r>
            <a:r>
              <a:rPr lang="en-US" sz="1100" dirty="0"/>
              <a:t> </a:t>
            </a:r>
            <a:r>
              <a:rPr lang="en-US" sz="1100" dirty="0" err="1"/>
              <a:t>metadati</a:t>
            </a:r>
            <a:r>
              <a:rPr lang="en-US" sz="1100" dirty="0"/>
              <a:t> del </a:t>
            </a:r>
            <a:r>
              <a:rPr lang="en-US" sz="1100" dirty="0" err="1"/>
              <a:t>prodotto</a:t>
            </a:r>
            <a:r>
              <a:rPr lang="en-US" sz="1100" dirty="0"/>
              <a:t>, </a:t>
            </a:r>
            <a:r>
              <a:rPr lang="en-US" sz="1100" dirty="0" err="1"/>
              <a:t>tra</a:t>
            </a:r>
            <a:r>
              <a:rPr lang="en-US" sz="1100" dirty="0"/>
              <a:t> cui </a:t>
            </a:r>
            <a:r>
              <a:rPr lang="en-US" sz="1100" dirty="0" err="1"/>
              <a:t>foto</a:t>
            </a:r>
            <a:r>
              <a:rPr lang="en-US" sz="1100" dirty="0"/>
              <a:t> del </a:t>
            </a:r>
            <a:r>
              <a:rPr lang="en-US" sz="1100" dirty="0" err="1"/>
              <a:t>prodotto</a:t>
            </a:r>
            <a:r>
              <a:rPr lang="en-US" sz="1100" dirty="0"/>
              <a:t> </a:t>
            </a:r>
            <a:r>
              <a:rPr lang="en-US" sz="1100" dirty="0" err="1"/>
              <a:t>che</a:t>
            </a:r>
            <a:r>
              <a:rPr lang="en-US" sz="1100" dirty="0"/>
              <a:t> </a:t>
            </a:r>
            <a:r>
              <a:rPr lang="en-US" sz="1100" dirty="0" err="1"/>
              <a:t>riporta</a:t>
            </a:r>
            <a:r>
              <a:rPr lang="en-US" sz="1100" dirty="0"/>
              <a:t> il </a:t>
            </a:r>
            <a:r>
              <a:rPr lang="en-US" sz="1100" dirty="0" err="1"/>
              <a:t>sigillo</a:t>
            </a:r>
            <a:r>
              <a:rPr lang="en-US" sz="1100" dirty="0"/>
              <a:t> e </a:t>
            </a:r>
            <a:r>
              <a:rPr lang="en-US" sz="1100" dirty="0" err="1"/>
              <a:t>quant'altro</a:t>
            </a:r>
            <a:r>
              <a:rPr lang="en-US" sz="1100" dirty="0"/>
              <a:t> serve, </a:t>
            </a:r>
            <a:r>
              <a:rPr lang="en-US" sz="1100" dirty="0" err="1"/>
              <a:t>inoltre</a:t>
            </a:r>
            <a:r>
              <a:rPr lang="en-US" sz="1100" dirty="0"/>
              <a:t> </a:t>
            </a:r>
            <a:r>
              <a:rPr lang="en-US" sz="1100" dirty="0" err="1"/>
              <a:t>ogni</a:t>
            </a:r>
            <a:r>
              <a:rPr lang="en-US" sz="1100" dirty="0"/>
              <a:t> volta </a:t>
            </a:r>
            <a:r>
              <a:rPr lang="en-US" sz="1100" dirty="0" err="1"/>
              <a:t>che</a:t>
            </a:r>
            <a:r>
              <a:rPr lang="en-US" sz="1100" dirty="0"/>
              <a:t> il </a:t>
            </a:r>
            <a:r>
              <a:rPr lang="en-US" sz="1100" dirty="0" err="1"/>
              <a:t>prodotto</a:t>
            </a:r>
            <a:r>
              <a:rPr lang="en-US" sz="1100" dirty="0"/>
              <a:t> </a:t>
            </a:r>
            <a:r>
              <a:rPr lang="en-US" sz="1100" dirty="0" err="1"/>
              <a:t>viene</a:t>
            </a:r>
            <a:r>
              <a:rPr lang="en-US" sz="1100" dirty="0"/>
              <a:t> </a:t>
            </a:r>
            <a:r>
              <a:rPr lang="en-US" sz="1100" dirty="0" err="1"/>
              <a:t>spostato</a:t>
            </a:r>
            <a:r>
              <a:rPr lang="en-US" sz="1100" dirty="0"/>
              <a:t> o cambia di mano </a:t>
            </a:r>
            <a:r>
              <a:rPr lang="en-US" sz="1100" dirty="0" err="1"/>
              <a:t>lungo</a:t>
            </a:r>
            <a:r>
              <a:rPr lang="en-US" sz="1100" dirty="0"/>
              <a:t> la </a:t>
            </a:r>
            <a:r>
              <a:rPr lang="en-US" sz="1100" dirty="0" err="1"/>
              <a:t>distribuzione</a:t>
            </a:r>
            <a:r>
              <a:rPr lang="en-US" sz="1100" dirty="0"/>
              <a:t>, </a:t>
            </a:r>
            <a:r>
              <a:rPr lang="en-US" sz="1100" dirty="0" err="1"/>
              <a:t>vengono</a:t>
            </a:r>
            <a:r>
              <a:rPr lang="en-US" sz="1100" dirty="0"/>
              <a:t> </a:t>
            </a:r>
            <a:r>
              <a:rPr lang="en-US" sz="1100" dirty="0" err="1"/>
              <a:t>aggiornati</a:t>
            </a:r>
            <a:r>
              <a:rPr lang="en-US" sz="1100" dirty="0"/>
              <a:t> </a:t>
            </a:r>
            <a:r>
              <a:rPr lang="en-US" sz="1100" dirty="0" err="1"/>
              <a:t>i</a:t>
            </a:r>
            <a:r>
              <a:rPr lang="en-US" sz="1100" dirty="0"/>
              <a:t> </a:t>
            </a:r>
            <a:r>
              <a:rPr lang="en-US" sz="1100" dirty="0" err="1"/>
              <a:t>metadati</a:t>
            </a:r>
            <a:r>
              <a:rPr lang="en-US" sz="1100" dirty="0"/>
              <a:t> </a:t>
            </a:r>
            <a:r>
              <a:rPr lang="en-US" sz="1100" dirty="0" err="1"/>
              <a:t>sul</a:t>
            </a:r>
            <a:r>
              <a:rPr lang="en-US" sz="1100" dirty="0"/>
              <a:t> server dell' </a:t>
            </a:r>
            <a:r>
              <a:rPr lang="en-US" sz="1100" dirty="0" err="1"/>
              <a:t>autorità</a:t>
            </a:r>
            <a:r>
              <a:rPr lang="en-US" sz="1100" dirty="0"/>
              <a:t> </a:t>
            </a:r>
            <a:r>
              <a:rPr lang="en-US" sz="1100" dirty="0" err="1"/>
              <a:t>garante</a:t>
            </a:r>
            <a:r>
              <a:rPr lang="en-US" sz="1100" dirty="0"/>
              <a:t>, </a:t>
            </a:r>
            <a:r>
              <a:rPr lang="en-US" sz="1100" dirty="0" err="1"/>
              <a:t>questi</a:t>
            </a:r>
            <a:r>
              <a:rPr lang="en-US" sz="1100" dirty="0"/>
              <a:t> </a:t>
            </a:r>
            <a:r>
              <a:rPr lang="en-US" sz="1100" dirty="0" err="1"/>
              <a:t>metadati</a:t>
            </a:r>
            <a:r>
              <a:rPr lang="en-US" sz="1100" dirty="0"/>
              <a:t> </a:t>
            </a:r>
            <a:r>
              <a:rPr lang="en-US" sz="1100" dirty="0" err="1"/>
              <a:t>possono</a:t>
            </a:r>
            <a:r>
              <a:rPr lang="en-US" sz="1100" dirty="0"/>
              <a:t> </a:t>
            </a:r>
            <a:r>
              <a:rPr lang="en-US" sz="1100" dirty="0" err="1"/>
              <a:t>essere</a:t>
            </a:r>
            <a:r>
              <a:rPr lang="en-US" sz="1100" dirty="0"/>
              <a:t> off-chain per </a:t>
            </a:r>
            <a:r>
              <a:rPr lang="en-US" sz="1100" dirty="0" err="1"/>
              <a:t>abbattere</a:t>
            </a:r>
            <a:r>
              <a:rPr lang="en-US" sz="1100" dirty="0"/>
              <a:t> </a:t>
            </a:r>
            <a:r>
              <a:rPr lang="en-US" sz="1100" dirty="0" err="1"/>
              <a:t>i</a:t>
            </a:r>
            <a:r>
              <a:rPr lang="en-US" sz="1100" dirty="0"/>
              <a:t> </a:t>
            </a:r>
            <a:r>
              <a:rPr lang="en-US" sz="1100" dirty="0" err="1"/>
              <a:t>costi</a:t>
            </a:r>
            <a:r>
              <a:rPr lang="en-US" sz="1100" dirty="0"/>
              <a:t>, </a:t>
            </a:r>
            <a:r>
              <a:rPr lang="en-US" sz="1100" dirty="0" err="1"/>
              <a:t>questo</a:t>
            </a:r>
            <a:r>
              <a:rPr lang="en-US" sz="1100" dirty="0"/>
              <a:t> ne </a:t>
            </a:r>
            <a:r>
              <a:rPr lang="en-US" sz="1100" dirty="0" err="1"/>
              <a:t>garantisce</a:t>
            </a:r>
            <a:r>
              <a:rPr lang="en-US" sz="1100" dirty="0"/>
              <a:t> la </a:t>
            </a:r>
            <a:r>
              <a:rPr lang="en-US" sz="1100" dirty="0" err="1"/>
              <a:t>tracciabilità</a:t>
            </a:r>
            <a:endParaRPr lang="en-US" sz="1100" dirty="0"/>
          </a:p>
          <a:p>
            <a:pPr>
              <a:spcAft>
                <a:spcPts val="600"/>
              </a:spcAft>
              <a:buClr>
                <a:schemeClr val="accent5"/>
              </a:buClr>
            </a:pPr>
            <a:endParaRPr lang="en-US" sz="11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A13B2A7-A44E-4940-9367-4788F2807F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ADBF9A7D-DF04-4422-981B-76DFC7208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75937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28F292D6-B97C-8224-5373-30FE708E4EC1}"/>
              </a:ext>
            </a:extLst>
          </p:cNvPr>
          <p:cNvSpPr>
            <a:spLocks noGrp="1"/>
          </p:cNvSpPr>
          <p:nvPr>
            <p:ph type="title"/>
          </p:nvPr>
        </p:nvSpPr>
        <p:spPr>
          <a:xfrm>
            <a:off x="609600" y="557784"/>
            <a:ext cx="10972800" cy="1325563"/>
          </a:xfrm>
        </p:spPr>
        <p:txBody>
          <a:bodyPr vert="horz" lIns="91440" tIns="45720" rIns="91440" bIns="45720" rtlCol="0" anchor="b">
            <a:normAutofit/>
          </a:bodyPr>
          <a:lstStyle/>
          <a:p>
            <a:pPr>
              <a:lnSpc>
                <a:spcPct val="90000"/>
              </a:lnSpc>
              <a:spcBef>
                <a:spcPct val="0"/>
              </a:spcBef>
            </a:pPr>
            <a:r>
              <a:rPr lang="en-US" sz="2800" b="1" kern="1200" dirty="0">
                <a:solidFill>
                  <a:schemeClr val="tx1"/>
                </a:solidFill>
                <a:highlight>
                  <a:schemeClr val="lt1"/>
                </a:highlight>
                <a:latin typeface="+mj-lt"/>
                <a:ea typeface="+mj-ea"/>
                <a:cs typeface="+mj-cs"/>
                <a:sym typeface="Montserrat"/>
              </a:rPr>
              <a:t>La </a:t>
            </a:r>
            <a:r>
              <a:rPr lang="en-US" sz="2800" b="1" kern="1200" dirty="0" err="1">
                <a:solidFill>
                  <a:schemeClr val="tx1"/>
                </a:solidFill>
                <a:highlight>
                  <a:schemeClr val="lt1"/>
                </a:highlight>
                <a:latin typeface="+mj-lt"/>
                <a:ea typeface="+mj-ea"/>
                <a:cs typeface="+mj-cs"/>
                <a:sym typeface="Montserrat"/>
              </a:rPr>
              <a:t>soluzione</a:t>
            </a:r>
            <a:r>
              <a:rPr lang="en-US" sz="2800" b="1" kern="1200" dirty="0">
                <a:solidFill>
                  <a:schemeClr val="tx1"/>
                </a:solidFill>
                <a:highlight>
                  <a:schemeClr val="lt1"/>
                </a:highlight>
                <a:latin typeface="+mj-lt"/>
                <a:ea typeface="+mj-ea"/>
                <a:cs typeface="+mj-cs"/>
                <a:sym typeface="Montserrat"/>
              </a:rPr>
              <a:t> dal punto di vista </a:t>
            </a:r>
            <a:r>
              <a:rPr lang="en-US" sz="2800" b="1" kern="1200" dirty="0" err="1">
                <a:solidFill>
                  <a:schemeClr val="tx1"/>
                </a:solidFill>
                <a:highlight>
                  <a:schemeClr val="lt1"/>
                </a:highlight>
                <a:latin typeface="+mj-lt"/>
                <a:ea typeface="+mj-ea"/>
                <a:cs typeface="+mj-cs"/>
                <a:sym typeface="Montserrat"/>
              </a:rPr>
              <a:t>tecnico</a:t>
            </a:r>
            <a:r>
              <a:rPr lang="en-US" sz="2800" b="1" kern="1200" dirty="0">
                <a:solidFill>
                  <a:schemeClr val="tx1"/>
                </a:solidFill>
                <a:highlight>
                  <a:schemeClr val="lt1"/>
                </a:highlight>
                <a:latin typeface="+mj-lt"/>
                <a:ea typeface="+mj-ea"/>
                <a:cs typeface="+mj-cs"/>
                <a:sym typeface="Montserrat"/>
              </a:rPr>
              <a:t>, </a:t>
            </a:r>
            <a:r>
              <a:rPr lang="en-US" sz="2800" b="1" kern="1200" dirty="0" err="1">
                <a:solidFill>
                  <a:schemeClr val="tx1"/>
                </a:solidFill>
                <a:highlight>
                  <a:schemeClr val="lt1"/>
                </a:highlight>
                <a:latin typeface="+mj-lt"/>
                <a:ea typeface="+mj-ea"/>
                <a:cs typeface="+mj-cs"/>
                <a:sym typeface="Montserrat"/>
              </a:rPr>
              <a:t>l’architettura</a:t>
            </a:r>
            <a:r>
              <a:rPr lang="en-US" sz="2800" b="1" kern="1200" dirty="0">
                <a:solidFill>
                  <a:schemeClr val="tx1"/>
                </a:solidFill>
                <a:highlight>
                  <a:schemeClr val="lt1"/>
                </a:highlight>
                <a:latin typeface="+mj-lt"/>
                <a:ea typeface="+mj-ea"/>
                <a:cs typeface="+mj-cs"/>
                <a:sym typeface="Montserrat"/>
              </a:rPr>
              <a:t>, </a:t>
            </a:r>
            <a:r>
              <a:rPr lang="en-US" sz="2800" b="1" kern="1200" dirty="0" err="1">
                <a:solidFill>
                  <a:schemeClr val="tx1"/>
                </a:solidFill>
                <a:highlight>
                  <a:schemeClr val="lt1"/>
                </a:highlight>
                <a:latin typeface="+mj-lt"/>
                <a:ea typeface="+mj-ea"/>
                <a:cs typeface="+mj-cs"/>
                <a:sym typeface="Montserrat"/>
              </a:rPr>
              <a:t>i</a:t>
            </a:r>
            <a:r>
              <a:rPr lang="en-US" sz="2800" b="1" kern="1200" dirty="0">
                <a:solidFill>
                  <a:schemeClr val="tx1"/>
                </a:solidFill>
                <a:highlight>
                  <a:schemeClr val="lt1"/>
                </a:highlight>
                <a:latin typeface="+mj-lt"/>
                <a:ea typeface="+mj-ea"/>
                <a:cs typeface="+mj-cs"/>
                <a:sym typeface="Montserrat"/>
              </a:rPr>
              <a:t> </a:t>
            </a:r>
            <a:r>
              <a:rPr lang="en-US" sz="2800" b="1" kern="1200" dirty="0" err="1">
                <a:solidFill>
                  <a:schemeClr val="tx1"/>
                </a:solidFill>
                <a:highlight>
                  <a:schemeClr val="lt1"/>
                </a:highlight>
                <a:latin typeface="+mj-lt"/>
                <a:ea typeface="+mj-ea"/>
                <a:cs typeface="+mj-cs"/>
                <a:sym typeface="Montserrat"/>
              </a:rPr>
              <a:t>componenti</a:t>
            </a:r>
            <a:r>
              <a:rPr lang="en-US" sz="2800" b="1" kern="1200" dirty="0">
                <a:solidFill>
                  <a:schemeClr val="tx1"/>
                </a:solidFill>
                <a:highlight>
                  <a:schemeClr val="lt1"/>
                </a:highlight>
                <a:latin typeface="+mj-lt"/>
                <a:ea typeface="+mj-ea"/>
                <a:cs typeface="+mj-cs"/>
                <a:sym typeface="Montserrat"/>
              </a:rPr>
              <a:t> e le </a:t>
            </a:r>
            <a:r>
              <a:rPr lang="en-US" sz="2800" b="1" kern="1200" dirty="0" err="1">
                <a:solidFill>
                  <a:schemeClr val="tx1"/>
                </a:solidFill>
                <a:highlight>
                  <a:schemeClr val="lt1"/>
                </a:highlight>
                <a:latin typeface="+mj-lt"/>
                <a:ea typeface="+mj-ea"/>
                <a:cs typeface="+mj-cs"/>
                <a:sym typeface="Montserrat"/>
              </a:rPr>
              <a:t>funzionalità</a:t>
            </a:r>
            <a:r>
              <a:rPr lang="en-US" sz="2800" b="1" kern="1200" dirty="0">
                <a:solidFill>
                  <a:schemeClr val="tx1"/>
                </a:solidFill>
                <a:highlight>
                  <a:schemeClr val="lt1"/>
                </a:highlight>
                <a:latin typeface="+mj-lt"/>
                <a:ea typeface="+mj-ea"/>
                <a:cs typeface="+mj-cs"/>
                <a:sym typeface="Montserrat"/>
              </a:rPr>
              <a:t> di cui </a:t>
            </a:r>
            <a:r>
              <a:rPr lang="en-US" sz="2800" b="1" kern="1200" dirty="0" err="1">
                <a:solidFill>
                  <a:schemeClr val="tx1"/>
                </a:solidFill>
                <a:highlight>
                  <a:schemeClr val="lt1"/>
                </a:highlight>
                <a:latin typeface="+mj-lt"/>
                <a:ea typeface="+mj-ea"/>
                <a:cs typeface="+mj-cs"/>
                <a:sym typeface="Montserrat"/>
              </a:rPr>
              <a:t>è</a:t>
            </a:r>
            <a:r>
              <a:rPr lang="en-US" sz="2800" b="1" kern="1200" dirty="0">
                <a:solidFill>
                  <a:schemeClr val="tx1"/>
                </a:solidFill>
                <a:highlight>
                  <a:schemeClr val="lt1"/>
                </a:highlight>
                <a:latin typeface="+mj-lt"/>
                <a:ea typeface="+mj-ea"/>
                <a:cs typeface="+mj-cs"/>
                <a:sym typeface="Montserrat"/>
              </a:rPr>
              <a:t> </a:t>
            </a:r>
            <a:r>
              <a:rPr lang="en-US" sz="2800" b="1" kern="1200" dirty="0" err="1">
                <a:solidFill>
                  <a:schemeClr val="tx1"/>
                </a:solidFill>
                <a:highlight>
                  <a:schemeClr val="lt1"/>
                </a:highlight>
                <a:latin typeface="+mj-lt"/>
                <a:ea typeface="+mj-ea"/>
                <a:cs typeface="+mj-cs"/>
                <a:sym typeface="Montserrat"/>
              </a:rPr>
              <a:t>composta</a:t>
            </a:r>
            <a:r>
              <a:rPr lang="en-US" sz="2800" b="1" kern="1200" dirty="0">
                <a:solidFill>
                  <a:schemeClr val="tx1"/>
                </a:solidFill>
                <a:highlight>
                  <a:schemeClr val="lt1"/>
                </a:highlight>
                <a:latin typeface="+mj-lt"/>
                <a:ea typeface="+mj-ea"/>
                <a:cs typeface="+mj-cs"/>
                <a:sym typeface="Montserrat"/>
              </a:rPr>
              <a:t> (2)</a:t>
            </a:r>
            <a:br>
              <a:rPr lang="en-US" sz="2800" b="1" kern="1200" dirty="0">
                <a:solidFill>
                  <a:schemeClr val="tx1"/>
                </a:solidFill>
                <a:highlight>
                  <a:schemeClr val="lt1"/>
                </a:highlight>
                <a:latin typeface="+mj-lt"/>
                <a:ea typeface="+mj-ea"/>
                <a:cs typeface="+mj-cs"/>
                <a:sym typeface="Montserrat"/>
              </a:rPr>
            </a:br>
            <a:endParaRPr lang="en-US" sz="2800" kern="1200" dirty="0">
              <a:solidFill>
                <a:schemeClr val="tx1"/>
              </a:solidFill>
              <a:latin typeface="+mj-lt"/>
              <a:ea typeface="+mj-ea"/>
              <a:cs typeface="+mj-cs"/>
            </a:endParaRPr>
          </a:p>
        </p:txBody>
      </p:sp>
      <p:graphicFrame>
        <p:nvGraphicFramePr>
          <p:cNvPr id="6" name="Segnaposto testo 2">
            <a:extLst>
              <a:ext uri="{FF2B5EF4-FFF2-40B4-BE49-F238E27FC236}">
                <a16:creationId xmlns:a16="http://schemas.microsoft.com/office/drawing/2014/main" id="{47FCA361-474A-5AB8-3BF6-8E8127496E1B}"/>
              </a:ext>
            </a:extLst>
          </p:cNvPr>
          <p:cNvGraphicFramePr/>
          <p:nvPr>
            <p:extLst>
              <p:ext uri="{D42A27DB-BD31-4B8C-83A1-F6EECF244321}">
                <p14:modId xmlns:p14="http://schemas.microsoft.com/office/powerpoint/2010/main" val="1893601444"/>
              </p:ext>
            </p:extLst>
          </p:nvPr>
        </p:nvGraphicFramePr>
        <p:xfrm>
          <a:off x="609600" y="2106613"/>
          <a:ext cx="10972800" cy="4035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93400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C230B369-E15E-400F-94C0-471CFE553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0C4B009F-7B27-ED4F-17D5-04FD4CFCA384}"/>
              </a:ext>
            </a:extLst>
          </p:cNvPr>
          <p:cNvSpPr>
            <a:spLocks noGrp="1"/>
          </p:cNvSpPr>
          <p:nvPr>
            <p:ph type="title"/>
          </p:nvPr>
        </p:nvSpPr>
        <p:spPr>
          <a:xfrm>
            <a:off x="5893218" y="174287"/>
            <a:ext cx="5681832" cy="1561096"/>
          </a:xfrm>
        </p:spPr>
        <p:txBody>
          <a:bodyPr>
            <a:normAutofit/>
          </a:bodyPr>
          <a:lstStyle/>
          <a:p>
            <a:pPr>
              <a:lnSpc>
                <a:spcPct val="90000"/>
              </a:lnSpc>
            </a:pPr>
            <a:r>
              <a:rPr lang="it-IT" sz="3400" b="1" i="0" u="none" strike="noStrike" dirty="0">
                <a:effectLst/>
                <a:latin typeface="Montserrat" pitchFamily="2" charset="77"/>
              </a:rPr>
              <a:t>La contraffazione dei prodotti made in </a:t>
            </a:r>
            <a:r>
              <a:rPr lang="it-IT" sz="3400" b="1" i="0" u="none" strike="noStrike" dirty="0" err="1">
                <a:effectLst/>
                <a:latin typeface="Montserrat" pitchFamily="2" charset="77"/>
              </a:rPr>
              <a:t>Italy</a:t>
            </a:r>
            <a:r>
              <a:rPr lang="it-IT" sz="3400" b="0" i="0" dirty="0">
                <a:effectLst/>
                <a:latin typeface="Montserrat" pitchFamily="2" charset="77"/>
              </a:rPr>
              <a:t>​</a:t>
            </a:r>
            <a:br>
              <a:rPr lang="it-IT" sz="3400" b="0" i="0" dirty="0">
                <a:effectLst/>
              </a:rPr>
            </a:br>
            <a:endParaRPr lang="it-IT" sz="3400" dirty="0"/>
          </a:p>
        </p:txBody>
      </p:sp>
      <p:pic>
        <p:nvPicPr>
          <p:cNvPr id="2050" name="Picture 2" descr="ITS Agro | Legge Made in Italy, cos'è e cosa prevede">
            <a:extLst>
              <a:ext uri="{FF2B5EF4-FFF2-40B4-BE49-F238E27FC236}">
                <a16:creationId xmlns:a16="http://schemas.microsoft.com/office/drawing/2014/main" id="{E20396C1-1A49-7BDA-0ED2-3CFE2754EA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814" r="3" b="3"/>
          <a:stretch/>
        </p:blipFill>
        <p:spPr bwMode="auto">
          <a:xfrm>
            <a:off x="-10" y="3426289"/>
            <a:ext cx="5655496" cy="3429001"/>
          </a:xfrm>
          <a:custGeom>
            <a:avLst/>
            <a:gdLst/>
            <a:ahLst/>
            <a:cxnLst/>
            <a:rect l="l" t="t" r="r" b="b"/>
            <a:pathLst>
              <a:path w="5655496" h="3429001">
                <a:moveTo>
                  <a:pt x="402799" y="808492"/>
                </a:moveTo>
                <a:cubicBezTo>
                  <a:pt x="681810" y="808492"/>
                  <a:pt x="907993" y="1034675"/>
                  <a:pt x="907993" y="1313687"/>
                </a:cubicBezTo>
                <a:cubicBezTo>
                  <a:pt x="907993" y="1592698"/>
                  <a:pt x="681810" y="1818881"/>
                  <a:pt x="402799" y="1818881"/>
                </a:cubicBezTo>
                <a:cubicBezTo>
                  <a:pt x="263293" y="1818881"/>
                  <a:pt x="136995" y="1762335"/>
                  <a:pt x="45573" y="1670913"/>
                </a:cubicBezTo>
                <a:lnTo>
                  <a:pt x="0" y="1615679"/>
                </a:lnTo>
                <a:lnTo>
                  <a:pt x="0" y="1011695"/>
                </a:lnTo>
                <a:lnTo>
                  <a:pt x="45573" y="956460"/>
                </a:lnTo>
                <a:cubicBezTo>
                  <a:pt x="136995" y="865038"/>
                  <a:pt x="263293" y="808492"/>
                  <a:pt x="402799" y="808492"/>
                </a:cubicBezTo>
                <a:close/>
                <a:moveTo>
                  <a:pt x="4591430" y="491"/>
                </a:moveTo>
                <a:cubicBezTo>
                  <a:pt x="4669259" y="-2429"/>
                  <a:pt x="4753916" y="7233"/>
                  <a:pt x="4835560" y="42030"/>
                </a:cubicBezTo>
                <a:lnTo>
                  <a:pt x="4835233" y="42570"/>
                </a:lnTo>
                <a:cubicBezTo>
                  <a:pt x="4867541" y="56340"/>
                  <a:pt x="4898182" y="73566"/>
                  <a:pt x="4926702" y="93958"/>
                </a:cubicBezTo>
                <a:cubicBezTo>
                  <a:pt x="5130853" y="240176"/>
                  <a:pt x="5217561" y="540987"/>
                  <a:pt x="5135218" y="757828"/>
                </a:cubicBezTo>
                <a:cubicBezTo>
                  <a:pt x="5024289" y="1049694"/>
                  <a:pt x="4687604" y="978672"/>
                  <a:pt x="4456870" y="1325189"/>
                </a:cubicBezTo>
                <a:cubicBezTo>
                  <a:pt x="4335703" y="1507170"/>
                  <a:pt x="4232829" y="1834248"/>
                  <a:pt x="4356803" y="2068774"/>
                </a:cubicBezTo>
                <a:cubicBezTo>
                  <a:pt x="4564311" y="2461284"/>
                  <a:pt x="5215078" y="2227127"/>
                  <a:pt x="5519570" y="2659906"/>
                </a:cubicBezTo>
                <a:cubicBezTo>
                  <a:pt x="5663964" y="2865586"/>
                  <a:pt x="5692878" y="3167455"/>
                  <a:pt x="5608404" y="3400224"/>
                </a:cubicBezTo>
                <a:lnTo>
                  <a:pt x="5595343" y="3429001"/>
                </a:lnTo>
                <a:lnTo>
                  <a:pt x="0" y="3429001"/>
                </a:lnTo>
                <a:lnTo>
                  <a:pt x="0" y="1900707"/>
                </a:lnTo>
                <a:lnTo>
                  <a:pt x="52327" y="1934726"/>
                </a:lnTo>
                <a:cubicBezTo>
                  <a:pt x="176818" y="2018358"/>
                  <a:pt x="317106" y="2111847"/>
                  <a:pt x="533987" y="2120323"/>
                </a:cubicBezTo>
                <a:cubicBezTo>
                  <a:pt x="591192" y="2122515"/>
                  <a:pt x="953862" y="2135522"/>
                  <a:pt x="1102281" y="1914383"/>
                </a:cubicBezTo>
                <a:cubicBezTo>
                  <a:pt x="1292655" y="1631185"/>
                  <a:pt x="964889" y="1330537"/>
                  <a:pt x="1125050" y="957718"/>
                </a:cubicBezTo>
                <a:cubicBezTo>
                  <a:pt x="1238656" y="693449"/>
                  <a:pt x="1559525" y="487382"/>
                  <a:pt x="1853740" y="484583"/>
                </a:cubicBezTo>
                <a:cubicBezTo>
                  <a:pt x="2319189" y="480158"/>
                  <a:pt x="2422813" y="987500"/>
                  <a:pt x="2967347" y="1029185"/>
                </a:cubicBezTo>
                <a:cubicBezTo>
                  <a:pt x="3348017" y="1058391"/>
                  <a:pt x="3654366" y="837511"/>
                  <a:pt x="3679119" y="818991"/>
                </a:cubicBezTo>
                <a:cubicBezTo>
                  <a:pt x="4031973" y="556984"/>
                  <a:pt x="3955147" y="187516"/>
                  <a:pt x="4304746" y="61814"/>
                </a:cubicBezTo>
                <a:cubicBezTo>
                  <a:pt x="4350964" y="45176"/>
                  <a:pt x="4461713" y="5359"/>
                  <a:pt x="4591430" y="491"/>
                </a:cubicBezTo>
                <a:close/>
              </a:path>
            </a:pathLst>
          </a:custGeom>
          <a:noFill/>
          <a:extLst>
            <a:ext uri="{909E8E84-426E-40DD-AFC4-6F175D3DCCD1}">
              <a14:hiddenFill xmlns:a14="http://schemas.microsoft.com/office/drawing/2010/main">
                <a:solidFill>
                  <a:srgbClr val="FFFFFF"/>
                </a:solidFill>
              </a14:hiddenFill>
            </a:ext>
          </a:extLst>
        </p:spPr>
      </p:pic>
      <p:pic>
        <p:nvPicPr>
          <p:cNvPr id="2052" name="Picture 4" descr="Contraffazione, una mazzata alle imprese da 60 miliardi l'anno -  ItaliaOggi.it">
            <a:extLst>
              <a:ext uri="{FF2B5EF4-FFF2-40B4-BE49-F238E27FC236}">
                <a16:creationId xmlns:a16="http://schemas.microsoft.com/office/drawing/2014/main" id="{DE9963C5-027D-A8A5-7F9E-AF50A802B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946" r="-3" b="-3"/>
          <a:stretch/>
        </p:blipFill>
        <p:spPr bwMode="auto">
          <a:xfrm>
            <a:off x="7" y="1"/>
            <a:ext cx="4238047" cy="3470765"/>
          </a:xfrm>
          <a:custGeom>
            <a:avLst/>
            <a:gdLst/>
            <a:ahLst/>
            <a:cxnLst/>
            <a:rect l="l" t="t" r="r" b="b"/>
            <a:pathLst>
              <a:path w="6734174" h="5514977">
                <a:moveTo>
                  <a:pt x="1077007" y="4987440"/>
                </a:moveTo>
                <a:cubicBezTo>
                  <a:pt x="1094537" y="4990273"/>
                  <a:pt x="1112073" y="4996453"/>
                  <a:pt x="1128635" y="5006199"/>
                </a:cubicBezTo>
                <a:cubicBezTo>
                  <a:pt x="1194883" y="5045182"/>
                  <a:pt x="1220457" y="5126442"/>
                  <a:pt x="1185757" y="5187698"/>
                </a:cubicBezTo>
                <a:cubicBezTo>
                  <a:pt x="1151058" y="5248954"/>
                  <a:pt x="1069223" y="5267011"/>
                  <a:pt x="1002975" y="5228028"/>
                </a:cubicBezTo>
                <a:cubicBezTo>
                  <a:pt x="936728" y="5189045"/>
                  <a:pt x="911153" y="5107785"/>
                  <a:pt x="945853" y="5046529"/>
                </a:cubicBezTo>
                <a:cubicBezTo>
                  <a:pt x="963203" y="5015901"/>
                  <a:pt x="992337" y="4996072"/>
                  <a:pt x="1025413" y="4988775"/>
                </a:cubicBezTo>
                <a:cubicBezTo>
                  <a:pt x="1041952" y="4985125"/>
                  <a:pt x="1059476" y="4984609"/>
                  <a:pt x="1077007" y="4987440"/>
                </a:cubicBezTo>
                <a:close/>
                <a:moveTo>
                  <a:pt x="474762" y="4590962"/>
                </a:moveTo>
                <a:cubicBezTo>
                  <a:pt x="500491" y="4587824"/>
                  <a:pt x="527063" y="4588310"/>
                  <a:pt x="553642" y="4592604"/>
                </a:cubicBezTo>
                <a:cubicBezTo>
                  <a:pt x="589081" y="4598329"/>
                  <a:pt x="624531" y="4610823"/>
                  <a:pt x="658012" y="4630525"/>
                </a:cubicBezTo>
                <a:cubicBezTo>
                  <a:pt x="791935" y="4709331"/>
                  <a:pt x="843635" y="4873604"/>
                  <a:pt x="773488" y="4997438"/>
                </a:cubicBezTo>
                <a:cubicBezTo>
                  <a:pt x="703339" y="5121271"/>
                  <a:pt x="537907" y="5157774"/>
                  <a:pt x="403983" y="5078968"/>
                </a:cubicBezTo>
                <a:cubicBezTo>
                  <a:pt x="270060" y="5000162"/>
                  <a:pt x="218360" y="4835889"/>
                  <a:pt x="288508" y="4712055"/>
                </a:cubicBezTo>
                <a:cubicBezTo>
                  <a:pt x="327966" y="4642398"/>
                  <a:pt x="397573" y="4600375"/>
                  <a:pt x="474762" y="4590962"/>
                </a:cubicBezTo>
                <a:close/>
                <a:moveTo>
                  <a:pt x="0" y="0"/>
                </a:moveTo>
                <a:lnTo>
                  <a:pt x="952983" y="0"/>
                </a:lnTo>
                <a:lnTo>
                  <a:pt x="2081055" y="0"/>
                </a:lnTo>
                <a:lnTo>
                  <a:pt x="2263577" y="150988"/>
                </a:lnTo>
                <a:cubicBezTo>
                  <a:pt x="2504052" y="338565"/>
                  <a:pt x="2728791" y="577550"/>
                  <a:pt x="2992530" y="694885"/>
                </a:cubicBezTo>
                <a:cubicBezTo>
                  <a:pt x="3318395" y="839609"/>
                  <a:pt x="3657608" y="716866"/>
                  <a:pt x="3970058" y="592698"/>
                </a:cubicBezTo>
                <a:cubicBezTo>
                  <a:pt x="4331373" y="448982"/>
                  <a:pt x="4690914" y="359985"/>
                  <a:pt x="5084944" y="488161"/>
                </a:cubicBezTo>
                <a:cubicBezTo>
                  <a:pt x="5565424" y="644433"/>
                  <a:pt x="5733507" y="1009888"/>
                  <a:pt x="5669311" y="1444982"/>
                </a:cubicBezTo>
                <a:cubicBezTo>
                  <a:pt x="5633326" y="1688985"/>
                  <a:pt x="5552663" y="1922553"/>
                  <a:pt x="5493314" y="2161331"/>
                </a:cubicBezTo>
                <a:cubicBezTo>
                  <a:pt x="5439656" y="2378561"/>
                  <a:pt x="5495983" y="2579198"/>
                  <a:pt x="5660990" y="2721315"/>
                </a:cubicBezTo>
                <a:cubicBezTo>
                  <a:pt x="5835491" y="2871524"/>
                  <a:pt x="6009868" y="3023606"/>
                  <a:pt x="6194694" y="3156288"/>
                </a:cubicBezTo>
                <a:cubicBezTo>
                  <a:pt x="6992820" y="3729094"/>
                  <a:pt x="6788369" y="4727029"/>
                  <a:pt x="6332492" y="5124196"/>
                </a:cubicBezTo>
                <a:cubicBezTo>
                  <a:pt x="5760173" y="5622336"/>
                  <a:pt x="5107042" y="5619729"/>
                  <a:pt x="4441677" y="5255068"/>
                </a:cubicBezTo>
                <a:cubicBezTo>
                  <a:pt x="4173482" y="5108729"/>
                  <a:pt x="3929482" y="4905798"/>
                  <a:pt x="3670848" y="4735132"/>
                </a:cubicBezTo>
                <a:cubicBezTo>
                  <a:pt x="3306542" y="4495539"/>
                  <a:pt x="2914030" y="4470019"/>
                  <a:pt x="2584477" y="4836478"/>
                </a:cubicBezTo>
                <a:cubicBezTo>
                  <a:pt x="2461558" y="4973117"/>
                  <a:pt x="2326491" y="5118013"/>
                  <a:pt x="2168844" y="5190252"/>
                </a:cubicBezTo>
                <a:cubicBezTo>
                  <a:pt x="1762360" y="5376523"/>
                  <a:pt x="1372544" y="5223527"/>
                  <a:pt x="1038433" y="4794945"/>
                </a:cubicBezTo>
                <a:cubicBezTo>
                  <a:pt x="904350" y="4623011"/>
                  <a:pt x="765802" y="4432532"/>
                  <a:pt x="552043" y="4416221"/>
                </a:cubicBezTo>
                <a:cubicBezTo>
                  <a:pt x="379074" y="4403135"/>
                  <a:pt x="204522" y="4409418"/>
                  <a:pt x="31608" y="4426144"/>
                </a:cubicBezTo>
                <a:lnTo>
                  <a:pt x="0" y="4429791"/>
                </a:lnTo>
                <a:close/>
              </a:path>
            </a:pathLst>
          </a:custGeom>
          <a:noFill/>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33BE771C-303E-CBB2-CAC6-55763BED2732}"/>
              </a:ext>
            </a:extLst>
          </p:cNvPr>
          <p:cNvSpPr>
            <a:spLocks noGrp="1"/>
          </p:cNvSpPr>
          <p:nvPr>
            <p:ph idx="1"/>
          </p:nvPr>
        </p:nvSpPr>
        <p:spPr>
          <a:xfrm>
            <a:off x="5907920" y="1299966"/>
            <a:ext cx="5667130" cy="3643045"/>
          </a:xfrm>
        </p:spPr>
        <p:txBody>
          <a:bodyPr anchor="t">
            <a:noAutofit/>
          </a:bodyPr>
          <a:lstStyle/>
          <a:p>
            <a:pPr rtl="0" fontAlgn="base">
              <a:lnSpc>
                <a:spcPct val="100000"/>
              </a:lnSpc>
            </a:pPr>
            <a:r>
              <a:rPr lang="it-IT" sz="1000" b="0" i="0" u="none" strike="noStrike" dirty="0">
                <a:effectLst/>
                <a:latin typeface="Arial" panose="020B0604020202020204" pitchFamily="34" charset="0"/>
              </a:rPr>
              <a:t>La contraffazione dei prodotti </a:t>
            </a:r>
            <a:r>
              <a:rPr lang="it-IT" sz="1000" b="1" i="0" u="none" strike="noStrike" dirty="0">
                <a:effectLst/>
                <a:latin typeface="Arial" panose="020B0604020202020204" pitchFamily="34" charset="0"/>
              </a:rPr>
              <a:t>Made in </a:t>
            </a:r>
            <a:r>
              <a:rPr lang="it-IT" sz="1000" b="1" i="0" u="none" strike="noStrike" dirty="0" err="1">
                <a:effectLst/>
                <a:latin typeface="Arial" panose="020B0604020202020204" pitchFamily="34" charset="0"/>
              </a:rPr>
              <a:t>Italy</a:t>
            </a:r>
            <a:r>
              <a:rPr lang="it-IT" sz="1000" b="0" i="0" u="none" strike="noStrike" dirty="0">
                <a:effectLst/>
                <a:latin typeface="Arial" panose="020B0604020202020204" pitchFamily="34" charset="0"/>
              </a:rPr>
              <a:t> è uno dei problemi maggiori del mercato globale, dove è sempre più semplice far girare merci tra i vari paesi, nel nostro paese siamo orgogliosi di avere molti prodotti che il mondo ci invidia ma che allo stesso tempo ci copia, questo ci fa perdere introiti e posti di lavoro , Secondo stime dell’</a:t>
            </a:r>
            <a:r>
              <a:rPr lang="it-IT" sz="1000" b="1" i="0" u="none" strike="noStrike" dirty="0">
                <a:effectLst/>
                <a:latin typeface="Arial" panose="020B0604020202020204" pitchFamily="34" charset="0"/>
              </a:rPr>
              <a:t>Ocse</a:t>
            </a:r>
            <a:r>
              <a:rPr lang="it-IT" sz="1000" b="0" i="0" u="none" strike="noStrike" dirty="0">
                <a:effectLst/>
                <a:latin typeface="Arial" panose="020B0604020202020204" pitchFamily="34" charset="0"/>
              </a:rPr>
              <a:t>, il commercio mondiale di prodotti contraffatti che violano i marchi registrati italiani ha superato i </a:t>
            </a:r>
            <a:r>
              <a:rPr lang="it-IT" sz="1000" b="1" i="0" u="none" strike="noStrike" dirty="0">
                <a:effectLst/>
                <a:latin typeface="Arial" panose="020B0604020202020204" pitchFamily="34" charset="0"/>
              </a:rPr>
              <a:t>30 miliardi di euro</a:t>
            </a:r>
            <a:r>
              <a:rPr lang="it-IT" sz="1000" b="0" i="0" u="none" strike="noStrike" dirty="0">
                <a:effectLst/>
                <a:latin typeface="Arial" panose="020B0604020202020204" pitchFamily="34" charset="0"/>
              </a:rPr>
              <a:t>, pari al </a:t>
            </a:r>
            <a:r>
              <a:rPr lang="it-IT" sz="1000" b="1" i="0" u="none" strike="noStrike" dirty="0">
                <a:effectLst/>
                <a:latin typeface="Arial" panose="020B0604020202020204" pitchFamily="34" charset="0"/>
              </a:rPr>
              <a:t>3,6% delle vendite totali del settore manifatturiero italiano</a:t>
            </a:r>
            <a:r>
              <a:rPr lang="it-IT" sz="1000" b="0" i="0" u="none" strike="noStrike" dirty="0">
                <a:effectLst/>
                <a:latin typeface="Arial" panose="020B0604020202020204" pitchFamily="34" charset="0"/>
              </a:rPr>
              <a:t> sia a livello nazionale che di esportazione </a:t>
            </a:r>
            <a:r>
              <a:rPr lang="it-IT" sz="1000" b="0" i="0" dirty="0">
                <a:effectLst/>
                <a:latin typeface="Arial" panose="020B0604020202020204" pitchFamily="34" charset="0"/>
              </a:rPr>
              <a:t>​</a:t>
            </a:r>
            <a:endParaRPr lang="it-IT" sz="1000" b="0" i="0" dirty="0">
              <a:effectLst/>
            </a:endParaRPr>
          </a:p>
          <a:p>
            <a:pPr rtl="0" fontAlgn="base">
              <a:lnSpc>
                <a:spcPct val="100000"/>
              </a:lnSpc>
            </a:pPr>
            <a:r>
              <a:rPr lang="it-IT" sz="1000" b="1" i="0" u="none" strike="noStrike" dirty="0">
                <a:effectLst/>
                <a:latin typeface="Arial" panose="020B0604020202020204" pitchFamily="34" charset="0"/>
              </a:rPr>
              <a:t>Perdite economiche</a:t>
            </a:r>
            <a:r>
              <a:rPr lang="it-IT" sz="1000" b="0" i="0" u="none" strike="noStrike" dirty="0">
                <a:effectLst/>
                <a:latin typeface="Arial" panose="020B0604020202020204" pitchFamily="34" charset="0"/>
              </a:rPr>
              <a:t>:</a:t>
            </a:r>
            <a:r>
              <a:rPr lang="it-IT" sz="1000" b="0" i="0" dirty="0">
                <a:effectLst/>
                <a:latin typeface="Arial" panose="020B0604020202020204" pitchFamily="34" charset="0"/>
              </a:rPr>
              <a:t>​</a:t>
            </a:r>
            <a:endParaRPr lang="it-IT" sz="1000" b="0" i="0" dirty="0">
              <a:effectLst/>
            </a:endParaRPr>
          </a:p>
          <a:p>
            <a:pPr rtl="0" fontAlgn="base">
              <a:lnSpc>
                <a:spcPct val="100000"/>
              </a:lnSpc>
              <a:buFont typeface="Arial" panose="020B0604020202020204" pitchFamily="34" charset="0"/>
              <a:buChar char="•"/>
            </a:pPr>
            <a:r>
              <a:rPr lang="it-IT" sz="1000" b="1" i="0" u="none" strike="noStrike" dirty="0">
                <a:effectLst/>
                <a:latin typeface="Arial" panose="020B0604020202020204" pitchFamily="34" charset="0"/>
              </a:rPr>
              <a:t>Consumatori</a:t>
            </a:r>
            <a:r>
              <a:rPr lang="it-IT" sz="1000" b="0" i="0" u="none" strike="noStrike" dirty="0">
                <a:effectLst/>
                <a:latin typeface="Arial" panose="020B0604020202020204" pitchFamily="34" charset="0"/>
              </a:rPr>
              <a:t>: </a:t>
            </a:r>
            <a:r>
              <a:rPr lang="it-IT" sz="1000" b="0" i="0" dirty="0">
                <a:effectLst/>
                <a:latin typeface="Arial" panose="020B0604020202020204" pitchFamily="34" charset="0"/>
              </a:rPr>
              <a:t>​</a:t>
            </a:r>
          </a:p>
          <a:p>
            <a:pPr rtl="0" fontAlgn="base">
              <a:lnSpc>
                <a:spcPct val="100000"/>
              </a:lnSpc>
            </a:pPr>
            <a:r>
              <a:rPr lang="it-IT" sz="1000" b="0" i="0" u="none" strike="noStrike" dirty="0">
                <a:effectLst/>
                <a:latin typeface="Arial" panose="020B0604020202020204" pitchFamily="34" charset="0"/>
              </a:rPr>
              <a:t>I consumatori italiani pagano ingiustamente quasi </a:t>
            </a:r>
            <a:r>
              <a:rPr lang="it-IT" sz="1000" b="1" i="0" u="none" strike="noStrike" dirty="0">
                <a:effectLst/>
                <a:latin typeface="Arial" panose="020B0604020202020204" pitchFamily="34" charset="0"/>
              </a:rPr>
              <a:t>8,3 miliardi di euro</a:t>
            </a:r>
            <a:r>
              <a:rPr lang="it-IT" sz="1000" b="0" i="0" u="none" strike="noStrike" dirty="0">
                <a:effectLst/>
                <a:latin typeface="Arial" panose="020B0604020202020204" pitchFamily="34" charset="0"/>
              </a:rPr>
              <a:t> per prodotti che credono essere autentici ma</a:t>
            </a:r>
            <a:r>
              <a:rPr lang="it-IT" sz="1000" b="0" i="0" dirty="0">
                <a:effectLst/>
                <a:latin typeface="Arial" panose="020B0604020202020204" pitchFamily="34" charset="0"/>
              </a:rPr>
              <a:t>​</a:t>
            </a:r>
            <a:r>
              <a:rPr lang="it-IT" sz="1000" dirty="0"/>
              <a:t> </a:t>
            </a:r>
            <a:r>
              <a:rPr lang="it-IT" sz="1000" b="0" i="0" u="none" strike="noStrike" dirty="0">
                <a:effectLst/>
                <a:latin typeface="Arial" panose="020B0604020202020204" pitchFamily="34" charset="0"/>
              </a:rPr>
              <a:t>sono contraffatti.</a:t>
            </a:r>
            <a:r>
              <a:rPr lang="it-IT" sz="1000" b="0" i="0" dirty="0">
                <a:effectLst/>
                <a:latin typeface="Arial" panose="020B0604020202020204" pitchFamily="34" charset="0"/>
              </a:rPr>
              <a:t>​</a:t>
            </a:r>
            <a:endParaRPr lang="it-IT" sz="1000" b="0" i="0" dirty="0">
              <a:effectLst/>
            </a:endParaRPr>
          </a:p>
          <a:p>
            <a:pPr rtl="0" fontAlgn="base">
              <a:lnSpc>
                <a:spcPct val="100000"/>
              </a:lnSpc>
              <a:buFont typeface="Arial" panose="020B0604020202020204" pitchFamily="34" charset="0"/>
              <a:buChar char="•"/>
            </a:pPr>
            <a:r>
              <a:rPr lang="it-IT" sz="1000" b="1" i="0" u="none" strike="noStrike" dirty="0">
                <a:effectLst/>
                <a:latin typeface="Arial" panose="020B0604020202020204" pitchFamily="34" charset="0"/>
              </a:rPr>
              <a:t>Grossisti e dettaglianti</a:t>
            </a:r>
            <a:r>
              <a:rPr lang="it-IT" sz="1000" b="0" i="0" u="none" strike="noStrike" dirty="0">
                <a:effectLst/>
                <a:latin typeface="Arial" panose="020B0604020202020204" pitchFamily="34" charset="0"/>
              </a:rPr>
              <a:t>: </a:t>
            </a:r>
            <a:r>
              <a:rPr lang="it-IT" sz="1000" b="0" i="0" dirty="0">
                <a:effectLst/>
                <a:latin typeface="Arial" panose="020B0604020202020204" pitchFamily="34" charset="0"/>
              </a:rPr>
              <a:t>​</a:t>
            </a:r>
          </a:p>
          <a:p>
            <a:pPr rtl="0" fontAlgn="base">
              <a:lnSpc>
                <a:spcPct val="100000"/>
              </a:lnSpc>
            </a:pPr>
            <a:r>
              <a:rPr lang="it-IT" sz="1000" b="0" i="0" u="none" strike="noStrike" dirty="0">
                <a:effectLst/>
                <a:latin typeface="Arial" panose="020B0604020202020204" pitchFamily="34" charset="0"/>
              </a:rPr>
              <a:t>Questo fenomeno causa una perdita di quasi </a:t>
            </a:r>
            <a:r>
              <a:rPr lang="it-IT" sz="1000" b="1" i="0" u="none" strike="noStrike" dirty="0">
                <a:effectLst/>
                <a:latin typeface="Arial" panose="020B0604020202020204" pitchFamily="34" charset="0"/>
              </a:rPr>
              <a:t>8 miliardi di euro</a:t>
            </a:r>
            <a:r>
              <a:rPr lang="it-IT" sz="1000" b="0" i="0" u="none" strike="noStrike" dirty="0">
                <a:effectLst/>
                <a:latin typeface="Arial" panose="020B0604020202020204" pitchFamily="34" charset="0"/>
              </a:rPr>
              <a:t> per grossisti e dettaglianti italiani.</a:t>
            </a:r>
            <a:r>
              <a:rPr lang="it-IT" sz="1000" b="0" i="0" dirty="0">
                <a:effectLst/>
                <a:latin typeface="Arial" panose="020B0604020202020204" pitchFamily="34" charset="0"/>
              </a:rPr>
              <a:t>​</a:t>
            </a:r>
            <a:endParaRPr lang="it-IT" sz="1000" b="0" i="0" dirty="0">
              <a:effectLst/>
            </a:endParaRPr>
          </a:p>
          <a:p>
            <a:pPr rtl="0" fontAlgn="base">
              <a:lnSpc>
                <a:spcPct val="100000"/>
              </a:lnSpc>
              <a:buFont typeface="Arial" panose="020B0604020202020204" pitchFamily="34" charset="0"/>
              <a:buChar char="•"/>
            </a:pPr>
            <a:r>
              <a:rPr lang="it-IT" sz="1000" b="1" i="0" u="none" strike="noStrike" dirty="0">
                <a:effectLst/>
                <a:latin typeface="Arial" panose="020B0604020202020204" pitchFamily="34" charset="0"/>
              </a:rPr>
              <a:t>Aziende</a:t>
            </a:r>
            <a:r>
              <a:rPr lang="it-IT" sz="1000" b="0" i="0" u="none" strike="noStrike" dirty="0">
                <a:effectLst/>
                <a:latin typeface="Arial" panose="020B0604020202020204" pitchFamily="34" charset="0"/>
              </a:rPr>
              <a:t>: </a:t>
            </a:r>
            <a:endParaRPr lang="it-IT" sz="1000" u="none" strike="noStrike" dirty="0">
              <a:latin typeface="Arial" panose="020B0604020202020204" pitchFamily="34" charset="0"/>
            </a:endParaRPr>
          </a:p>
          <a:p>
            <a:pPr rtl="0" fontAlgn="base">
              <a:lnSpc>
                <a:spcPct val="100000"/>
              </a:lnSpc>
            </a:pPr>
            <a:r>
              <a:rPr lang="it-IT" sz="1000" b="0" i="0" u="none" strike="noStrike" dirty="0">
                <a:effectLst/>
                <a:latin typeface="Arial" panose="020B0604020202020204" pitchFamily="34" charset="0"/>
              </a:rPr>
              <a:t>Le aziende italiane “vittime” di violazione di marchi e brevetti subiscono un danno di </a:t>
            </a:r>
            <a:r>
              <a:rPr lang="it-IT" sz="1000" b="1" i="0" u="none" strike="noStrike" dirty="0">
                <a:effectLst/>
                <a:latin typeface="Arial" panose="020B0604020202020204" pitchFamily="34" charset="0"/>
              </a:rPr>
              <a:t>24 miliardi di euro</a:t>
            </a:r>
            <a:r>
              <a:rPr lang="it-IT" sz="1000" b="0" i="0" u="none" strike="noStrike" dirty="0">
                <a:effectLst/>
                <a:latin typeface="Arial" panose="020B0604020202020204" pitchFamily="34" charset="0"/>
              </a:rPr>
              <a:t>, con conseguente perdita</a:t>
            </a:r>
            <a:r>
              <a:rPr lang="it-IT" sz="1000" b="0" i="0" dirty="0">
                <a:effectLst/>
                <a:latin typeface="Arial" panose="020B0604020202020204" pitchFamily="34" charset="0"/>
              </a:rPr>
              <a:t>​</a:t>
            </a:r>
            <a:r>
              <a:rPr lang="it-IT" sz="1000" dirty="0"/>
              <a:t> </a:t>
            </a:r>
            <a:r>
              <a:rPr lang="it-IT" sz="1000" b="0" i="0" u="none" strike="noStrike" dirty="0">
                <a:effectLst/>
                <a:latin typeface="Arial" panose="020B0604020202020204" pitchFamily="34" charset="0"/>
              </a:rPr>
              <a:t>di </a:t>
            </a:r>
            <a:r>
              <a:rPr lang="it-IT" sz="1000" b="1" i="0" u="none" strike="noStrike" dirty="0">
                <a:effectLst/>
                <a:latin typeface="Arial" panose="020B0604020202020204" pitchFamily="34" charset="0"/>
              </a:rPr>
              <a:t>88.000 posti di lavoro regolari</a:t>
            </a:r>
            <a:r>
              <a:rPr lang="it-IT" sz="1000" b="0" i="0" u="none" strike="noStrike" dirty="0">
                <a:effectLst/>
                <a:latin typeface="Arial" panose="020B0604020202020204" pitchFamily="34" charset="0"/>
              </a:rPr>
              <a:t> solo in Italia.</a:t>
            </a:r>
            <a:r>
              <a:rPr lang="it-IT" sz="1000" b="0" i="0" dirty="0">
                <a:effectLst/>
                <a:latin typeface="Arial" panose="020B0604020202020204" pitchFamily="34" charset="0"/>
              </a:rPr>
              <a:t>​</a:t>
            </a:r>
            <a:endParaRPr lang="it-IT" sz="1000" b="0" i="0" dirty="0">
              <a:effectLst/>
            </a:endParaRPr>
          </a:p>
          <a:p>
            <a:pPr rtl="0" fontAlgn="base">
              <a:lnSpc>
                <a:spcPct val="100000"/>
              </a:lnSpc>
              <a:buFont typeface="Arial" panose="020B0604020202020204" pitchFamily="34" charset="0"/>
              <a:buChar char="•"/>
            </a:pPr>
            <a:r>
              <a:rPr lang="it-IT" sz="1000" b="1" i="0" u="none" strike="noStrike" dirty="0">
                <a:effectLst/>
                <a:latin typeface="Arial" panose="020B0604020202020204" pitchFamily="34" charset="0"/>
              </a:rPr>
              <a:t>Impatto sull’erario</a:t>
            </a:r>
            <a:r>
              <a:rPr lang="it-IT" sz="1000" b="0" i="0" u="none" strike="noStrike" dirty="0">
                <a:effectLst/>
                <a:latin typeface="Arial" panose="020B0604020202020204" pitchFamily="34" charset="0"/>
              </a:rPr>
              <a:t>:</a:t>
            </a:r>
            <a:r>
              <a:rPr lang="it-IT" sz="1000" b="0" i="0" dirty="0">
                <a:effectLst/>
                <a:latin typeface="Arial" panose="020B0604020202020204" pitchFamily="34" charset="0"/>
              </a:rPr>
              <a:t>​</a:t>
            </a:r>
          </a:p>
          <a:p>
            <a:pPr rtl="0" fontAlgn="base">
              <a:lnSpc>
                <a:spcPct val="100000"/>
              </a:lnSpc>
            </a:pPr>
            <a:r>
              <a:rPr lang="it-IT" sz="1000" b="0" i="0" u="none" strike="noStrike" dirty="0">
                <a:effectLst/>
                <a:latin typeface="Arial" panose="020B0604020202020204" pitchFamily="34" charset="0"/>
              </a:rPr>
              <a:t>La contraffazione e la pirateria comportano minori introiti di </a:t>
            </a:r>
            <a:r>
              <a:rPr lang="it-IT" sz="1000" b="1" i="0" u="none" strike="noStrike" dirty="0">
                <a:effectLst/>
                <a:latin typeface="Arial" panose="020B0604020202020204" pitchFamily="34" charset="0"/>
              </a:rPr>
              <a:t>IVA</a:t>
            </a:r>
            <a:r>
              <a:rPr lang="it-IT" sz="1000" b="0" i="0" u="none" strike="noStrike" dirty="0">
                <a:effectLst/>
                <a:latin typeface="Arial" panose="020B0604020202020204" pitchFamily="34" charset="0"/>
              </a:rPr>
              <a:t>, </a:t>
            </a:r>
            <a:r>
              <a:rPr lang="it-IT" sz="1000" b="1" i="0" u="none" strike="noStrike" dirty="0">
                <a:effectLst/>
                <a:latin typeface="Arial" panose="020B0604020202020204" pitchFamily="34" charset="0"/>
              </a:rPr>
              <a:t>IRES</a:t>
            </a:r>
            <a:r>
              <a:rPr lang="it-IT" sz="1000" b="0" i="0" u="none" strike="noStrike" dirty="0">
                <a:effectLst/>
                <a:latin typeface="Arial" panose="020B0604020202020204" pitchFamily="34" charset="0"/>
              </a:rPr>
              <a:t> e </a:t>
            </a:r>
            <a:r>
              <a:rPr lang="it-IT" sz="1000" b="1" i="0" u="none" strike="noStrike" dirty="0">
                <a:effectLst/>
                <a:latin typeface="Arial" panose="020B0604020202020204" pitchFamily="34" charset="0"/>
              </a:rPr>
              <a:t>contributi previdenziali</a:t>
            </a:r>
            <a:r>
              <a:rPr lang="it-IT" sz="1000" b="0" i="0" u="none" strike="noStrike" dirty="0">
                <a:effectLst/>
                <a:latin typeface="Arial" panose="020B0604020202020204" pitchFamily="34" charset="0"/>
              </a:rPr>
              <a:t>. Si stima che ogni anno</a:t>
            </a:r>
            <a:r>
              <a:rPr lang="it-IT" sz="1000" b="0" i="0" dirty="0">
                <a:effectLst/>
                <a:latin typeface="Arial" panose="020B0604020202020204" pitchFamily="34" charset="0"/>
              </a:rPr>
              <a:t>​</a:t>
            </a:r>
            <a:r>
              <a:rPr lang="it-IT" sz="1000" dirty="0"/>
              <a:t> </a:t>
            </a:r>
            <a:r>
              <a:rPr lang="it-IT" sz="1000" b="0" i="0" u="none" strike="noStrike" dirty="0">
                <a:effectLst/>
                <a:latin typeface="Arial" panose="020B0604020202020204" pitchFamily="34" charset="0"/>
              </a:rPr>
              <a:t>siano persi oltre </a:t>
            </a:r>
            <a:r>
              <a:rPr lang="it-IT" sz="1000" b="1" i="0" u="none" strike="noStrike" dirty="0">
                <a:effectLst/>
                <a:latin typeface="Arial" panose="020B0604020202020204" pitchFamily="34" charset="0"/>
              </a:rPr>
              <a:t>10 miliardi di euro</a:t>
            </a:r>
            <a:r>
              <a:rPr lang="it-IT" sz="1000" b="0" i="0" u="none" strike="noStrike" dirty="0">
                <a:effectLst/>
                <a:latin typeface="Arial" panose="020B0604020202020204" pitchFamily="34" charset="0"/>
              </a:rPr>
              <a:t> che avrebbero potuto aiutare il </a:t>
            </a:r>
            <a:r>
              <a:rPr lang="it-IT" sz="1000" b="1" i="0" u="none" strike="noStrike" dirty="0">
                <a:effectLst/>
                <a:latin typeface="Arial" panose="020B0604020202020204" pitchFamily="34" charset="0"/>
              </a:rPr>
              <a:t>Sistema sanitario nazionale</a:t>
            </a:r>
            <a:r>
              <a:rPr lang="it-IT" sz="1000" b="0" i="0" u="none" strike="noStrike" dirty="0">
                <a:effectLst/>
                <a:latin typeface="Arial" panose="020B0604020202020204" pitchFamily="34" charset="0"/>
              </a:rPr>
              <a:t> e le imprese, soprattutto</a:t>
            </a:r>
            <a:r>
              <a:rPr lang="it-IT" sz="1000" b="0" i="0" dirty="0">
                <a:effectLst/>
                <a:latin typeface="Arial" panose="020B0604020202020204" pitchFamily="34" charset="0"/>
              </a:rPr>
              <a:t>​</a:t>
            </a:r>
            <a:r>
              <a:rPr lang="it-IT" sz="1000" dirty="0"/>
              <a:t> </a:t>
            </a:r>
            <a:r>
              <a:rPr lang="it-IT" sz="1000" b="0" i="0" u="none" strike="noStrike" dirty="0">
                <a:effectLst/>
                <a:latin typeface="Arial" panose="020B0604020202020204" pitchFamily="34" charset="0"/>
              </a:rPr>
              <a:t>in questi tempi di pandemia11.</a:t>
            </a:r>
            <a:r>
              <a:rPr lang="it-IT" sz="1000" b="0" i="0" dirty="0">
                <a:effectLst/>
                <a:latin typeface="Arial" panose="020B0604020202020204" pitchFamily="34" charset="0"/>
              </a:rPr>
              <a:t>​</a:t>
            </a:r>
            <a:endParaRPr lang="it-IT" sz="1000" b="0" i="0" dirty="0">
              <a:effectLst/>
            </a:endParaRPr>
          </a:p>
          <a:p>
            <a:pPr rtl="0" fontAlgn="base">
              <a:lnSpc>
                <a:spcPct val="100000"/>
              </a:lnSpc>
              <a:buFont typeface="Arial" panose="020B0604020202020204" pitchFamily="34" charset="0"/>
              <a:buChar char="•"/>
            </a:pPr>
            <a:r>
              <a:rPr lang="it-IT" sz="1000" b="1" i="0" u="none" strike="noStrike" dirty="0">
                <a:effectLst/>
                <a:latin typeface="Arial" panose="020B0604020202020204" pitchFamily="34" charset="0"/>
              </a:rPr>
              <a:t>Origine dei prodotti contraffatti</a:t>
            </a:r>
            <a:r>
              <a:rPr lang="it-IT" sz="1000" b="0" i="0" u="none" strike="noStrike" dirty="0">
                <a:effectLst/>
                <a:latin typeface="Arial" panose="020B0604020202020204" pitchFamily="34" charset="0"/>
              </a:rPr>
              <a:t>:</a:t>
            </a:r>
            <a:r>
              <a:rPr lang="it-IT" sz="1000" b="0" i="0" dirty="0">
                <a:effectLst/>
                <a:latin typeface="Arial" panose="020B0604020202020204" pitchFamily="34" charset="0"/>
              </a:rPr>
              <a:t>​</a:t>
            </a:r>
          </a:p>
          <a:p>
            <a:pPr rtl="0" fontAlgn="base">
              <a:lnSpc>
                <a:spcPct val="100000"/>
              </a:lnSpc>
            </a:pPr>
            <a:r>
              <a:rPr lang="it-IT" sz="1000" b="0" i="0" u="none" strike="noStrike" dirty="0">
                <a:effectLst/>
                <a:latin typeface="Arial" panose="020B0604020202020204" pitchFamily="34" charset="0"/>
              </a:rPr>
              <a:t>I prodotti contraffatti e piratati che violano i diritti di proprietà intellettuale dei titolari italiani provengono principalmente</a:t>
            </a:r>
            <a:r>
              <a:rPr lang="it-IT" sz="1000" b="0" i="0" dirty="0">
                <a:effectLst/>
                <a:latin typeface="Arial" panose="020B0604020202020204" pitchFamily="34" charset="0"/>
              </a:rPr>
              <a:t>​</a:t>
            </a:r>
            <a:r>
              <a:rPr lang="it-IT" sz="1000" dirty="0"/>
              <a:t> </a:t>
            </a:r>
            <a:r>
              <a:rPr lang="it-IT" sz="1000" b="0" i="0" u="none" strike="noStrike" dirty="0">
                <a:effectLst/>
                <a:latin typeface="Arial" panose="020B0604020202020204" pitchFamily="34" charset="0"/>
              </a:rPr>
              <a:t>da </a:t>
            </a:r>
            <a:r>
              <a:rPr lang="it-IT" sz="1000" b="1" i="0" u="none" strike="noStrike" dirty="0">
                <a:effectLst/>
                <a:latin typeface="Arial" panose="020B0604020202020204" pitchFamily="34" charset="0"/>
              </a:rPr>
              <a:t>Cina</a:t>
            </a:r>
            <a:r>
              <a:rPr lang="it-IT" sz="1000" b="0" i="0" u="none" strike="noStrike" dirty="0">
                <a:effectLst/>
                <a:latin typeface="Arial" panose="020B0604020202020204" pitchFamily="34" charset="0"/>
              </a:rPr>
              <a:t>, </a:t>
            </a:r>
            <a:r>
              <a:rPr lang="it-IT" sz="1000" b="1" i="0" u="none" strike="noStrike" dirty="0">
                <a:effectLst/>
                <a:latin typeface="Arial" panose="020B0604020202020204" pitchFamily="34" charset="0"/>
              </a:rPr>
              <a:t>Hong Kong</a:t>
            </a:r>
            <a:r>
              <a:rPr lang="it-IT" sz="1000" b="0" i="0" u="none" strike="noStrike" dirty="0">
                <a:effectLst/>
                <a:latin typeface="Arial" panose="020B0604020202020204" pitchFamily="34" charset="0"/>
              </a:rPr>
              <a:t> e </a:t>
            </a:r>
            <a:r>
              <a:rPr lang="it-IT" sz="1000" b="1" i="0" u="none" strike="noStrike" dirty="0">
                <a:effectLst/>
                <a:latin typeface="Arial" panose="020B0604020202020204" pitchFamily="34" charset="0"/>
              </a:rPr>
              <a:t>Turchia </a:t>
            </a:r>
            <a:r>
              <a:rPr lang="it-IT" sz="1000" b="0" i="0" u="none" strike="noStrike" dirty="0">
                <a:effectLst/>
                <a:latin typeface="Arial" panose="020B0604020202020204" pitchFamily="34" charset="0"/>
              </a:rPr>
              <a:t>ma anche altri paesi sono coinvolti. Tuttavia, l’Italia stessa ha una produzione “locale” di falsi.</a:t>
            </a:r>
            <a:r>
              <a:rPr lang="it-IT" sz="1000" b="0" i="0" dirty="0">
                <a:effectLst/>
                <a:latin typeface="Arial" panose="020B0604020202020204" pitchFamily="34" charset="0"/>
              </a:rPr>
              <a:t>​</a:t>
            </a:r>
            <a:endParaRPr lang="it-IT" sz="1000" b="0" i="0" dirty="0">
              <a:effectLst/>
            </a:endParaRPr>
          </a:p>
          <a:p>
            <a:pPr rtl="0" fontAlgn="base">
              <a:lnSpc>
                <a:spcPct val="100000"/>
              </a:lnSpc>
            </a:pPr>
            <a:r>
              <a:rPr lang="it-IT" sz="1000" b="0" i="0" dirty="0">
                <a:effectLst/>
                <a:latin typeface="Arial" panose="020B0604020202020204" pitchFamily="34" charset="0"/>
              </a:rPr>
              <a:t>​</a:t>
            </a:r>
            <a:r>
              <a:rPr lang="it-IT" sz="1000" b="0" i="0" u="none" strike="noStrike" dirty="0">
                <a:effectLst/>
                <a:latin typeface="Arial" panose="020B0604020202020204" pitchFamily="34" charset="0"/>
              </a:rPr>
              <a:t>In sintesi, la contraffazione dei prodotti </a:t>
            </a:r>
            <a:r>
              <a:rPr lang="it-IT" sz="1000" b="1" i="0" u="none" strike="noStrike" dirty="0">
                <a:effectLst/>
                <a:latin typeface="Arial" panose="020B0604020202020204" pitchFamily="34" charset="0"/>
              </a:rPr>
              <a:t>Made in </a:t>
            </a:r>
            <a:r>
              <a:rPr lang="it-IT" sz="1000" b="1" i="0" u="none" strike="noStrike" dirty="0" err="1">
                <a:effectLst/>
                <a:latin typeface="Arial" panose="020B0604020202020204" pitchFamily="34" charset="0"/>
              </a:rPr>
              <a:t>Italy</a:t>
            </a:r>
            <a:r>
              <a:rPr lang="it-IT" sz="1000" b="0" i="0" u="none" strike="noStrike" dirty="0">
                <a:effectLst/>
                <a:latin typeface="Arial" panose="020B0604020202020204" pitchFamily="34" charset="0"/>
              </a:rPr>
              <a:t> rappresenta una sfida economica e sociale che richiede azioni di contrasto e sensibilizzazione. </a:t>
            </a:r>
            <a:r>
              <a:rPr lang="it-IT" sz="1000" b="0" i="0" dirty="0">
                <a:effectLst/>
                <a:latin typeface="Arial" panose="020B0604020202020204" pitchFamily="34" charset="0"/>
              </a:rPr>
              <a:t>​</a:t>
            </a:r>
            <a:endParaRPr lang="it-IT" sz="1000" b="0" i="0" dirty="0">
              <a:effectLst/>
            </a:endParaRPr>
          </a:p>
          <a:p>
            <a:pPr rtl="0" fontAlgn="base">
              <a:lnSpc>
                <a:spcPct val="100000"/>
              </a:lnSpc>
            </a:pPr>
            <a:r>
              <a:rPr lang="it-IT" sz="1000" b="0" i="0" dirty="0">
                <a:effectLst/>
                <a:latin typeface="Arial" panose="020B0604020202020204" pitchFamily="34" charset="0"/>
              </a:rPr>
              <a:t>​</a:t>
            </a:r>
            <a:endParaRPr lang="it-IT" sz="1000" b="0" i="0" dirty="0">
              <a:effectLst/>
            </a:endParaRPr>
          </a:p>
          <a:p>
            <a:pPr>
              <a:lnSpc>
                <a:spcPct val="100000"/>
              </a:lnSpc>
            </a:pPr>
            <a:endParaRPr lang="it-IT" sz="1000" dirty="0"/>
          </a:p>
        </p:txBody>
      </p:sp>
    </p:spTree>
    <p:extLst>
      <p:ext uri="{BB962C8B-B14F-4D97-AF65-F5344CB8AC3E}">
        <p14:creationId xmlns:p14="http://schemas.microsoft.com/office/powerpoint/2010/main" val="39417422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079"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Rectangle 3080">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itolo 1">
            <a:extLst>
              <a:ext uri="{FF2B5EF4-FFF2-40B4-BE49-F238E27FC236}">
                <a16:creationId xmlns:a16="http://schemas.microsoft.com/office/drawing/2014/main" id="{AB5F0B17-369A-977A-1719-7E52A214C870}"/>
              </a:ext>
            </a:extLst>
          </p:cNvPr>
          <p:cNvSpPr>
            <a:spLocks noGrp="1"/>
          </p:cNvSpPr>
          <p:nvPr>
            <p:ph type="title"/>
          </p:nvPr>
        </p:nvSpPr>
        <p:spPr>
          <a:xfrm>
            <a:off x="6297494" y="552782"/>
            <a:ext cx="5369169" cy="1619611"/>
          </a:xfrm>
        </p:spPr>
        <p:txBody>
          <a:bodyPr>
            <a:normAutofit/>
          </a:bodyPr>
          <a:lstStyle/>
          <a:p>
            <a:pPr>
              <a:lnSpc>
                <a:spcPct val="90000"/>
              </a:lnSpc>
            </a:pPr>
            <a:r>
              <a:rPr lang="it-IT" sz="2400" b="1" i="0" u="none" strike="noStrike" dirty="0">
                <a:effectLst/>
                <a:latin typeface="Montserrat" pitchFamily="2" charset="77"/>
              </a:rPr>
              <a:t>La soluzione a questa piaga è la </a:t>
            </a:r>
            <a:r>
              <a:rPr lang="it-IT" sz="2400" b="1" i="0" u="none" strike="noStrike" dirty="0" err="1">
                <a:effectLst/>
                <a:latin typeface="Montserrat" pitchFamily="2" charset="77"/>
              </a:rPr>
              <a:t>collaboratività</a:t>
            </a:r>
            <a:r>
              <a:rPr lang="it-IT" sz="2400" b="1" i="0" u="none" strike="noStrike" dirty="0">
                <a:effectLst/>
                <a:latin typeface="Montserrat" pitchFamily="2" charset="77"/>
              </a:rPr>
              <a:t> tra le persone e la tecnologia</a:t>
            </a:r>
            <a:r>
              <a:rPr lang="it-IT" sz="2400" b="0" i="0" dirty="0">
                <a:effectLst/>
                <a:latin typeface="Montserrat" pitchFamily="2" charset="77"/>
              </a:rPr>
              <a:t>​</a:t>
            </a:r>
            <a:br>
              <a:rPr lang="it-IT" sz="2400" b="0" i="0" dirty="0">
                <a:effectLst/>
              </a:rPr>
            </a:br>
            <a:endParaRPr lang="it-IT" sz="2400" dirty="0"/>
          </a:p>
        </p:txBody>
      </p:sp>
      <p:pic>
        <p:nvPicPr>
          <p:cNvPr id="3074" name="Picture 2" descr="Il Governo vuole tutelare il made in Italy anche con la blockchain">
            <a:extLst>
              <a:ext uri="{FF2B5EF4-FFF2-40B4-BE49-F238E27FC236}">
                <a16:creationId xmlns:a16="http://schemas.microsoft.com/office/drawing/2014/main" id="{65E2E1E6-C7CA-68AE-5696-703DB5F3B6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217" r="23061" b="-1"/>
          <a:stretch/>
        </p:blipFill>
        <p:spPr bwMode="auto">
          <a:xfrm>
            <a:off x="-52346" y="10"/>
            <a:ext cx="5827552" cy="6857990"/>
          </a:xfrm>
          <a:custGeom>
            <a:avLst/>
            <a:gdLst/>
            <a:ahLst/>
            <a:cxnLst/>
            <a:rect l="l" t="t" r="r" b="b"/>
            <a:pathLst>
              <a:path w="5827552" h="6858000">
                <a:moveTo>
                  <a:pt x="5436113" y="4232571"/>
                </a:moveTo>
                <a:cubicBezTo>
                  <a:pt x="5625722" y="4232571"/>
                  <a:pt x="5779430" y="4386279"/>
                  <a:pt x="5779430" y="4575888"/>
                </a:cubicBezTo>
                <a:cubicBezTo>
                  <a:pt x="5779430" y="4765497"/>
                  <a:pt x="5625722" y="4919205"/>
                  <a:pt x="5436113" y="4919205"/>
                </a:cubicBezTo>
                <a:cubicBezTo>
                  <a:pt x="5246504" y="4919205"/>
                  <a:pt x="5092796" y="4765497"/>
                  <a:pt x="5092796" y="4575888"/>
                </a:cubicBezTo>
                <a:cubicBezTo>
                  <a:pt x="5092796" y="4386279"/>
                  <a:pt x="5246504" y="4232571"/>
                  <a:pt x="5436113" y="4232571"/>
                </a:cubicBezTo>
                <a:close/>
                <a:moveTo>
                  <a:pt x="5580185" y="1806694"/>
                </a:moveTo>
                <a:cubicBezTo>
                  <a:pt x="5699726" y="1806694"/>
                  <a:pt x="5799461" y="1891487"/>
                  <a:pt x="5822527" y="2004209"/>
                </a:cubicBezTo>
                <a:lnTo>
                  <a:pt x="5827552" y="2054052"/>
                </a:lnTo>
                <a:lnTo>
                  <a:pt x="5827552" y="2054073"/>
                </a:lnTo>
                <a:lnTo>
                  <a:pt x="5822527" y="2103916"/>
                </a:lnTo>
                <a:cubicBezTo>
                  <a:pt x="5799461" y="2216637"/>
                  <a:pt x="5699726" y="2301430"/>
                  <a:pt x="5580185" y="2301430"/>
                </a:cubicBezTo>
                <a:cubicBezTo>
                  <a:pt x="5443567" y="2301430"/>
                  <a:pt x="5332817" y="2190680"/>
                  <a:pt x="5332817" y="2054062"/>
                </a:cubicBezTo>
                <a:cubicBezTo>
                  <a:pt x="5332817" y="1917444"/>
                  <a:pt x="5443567" y="1806694"/>
                  <a:pt x="5580185" y="1806694"/>
                </a:cubicBezTo>
                <a:close/>
                <a:moveTo>
                  <a:pt x="5580184" y="1294715"/>
                </a:moveTo>
                <a:cubicBezTo>
                  <a:pt x="5659753" y="1294715"/>
                  <a:pt x="5724256" y="1359218"/>
                  <a:pt x="5724256" y="1438787"/>
                </a:cubicBezTo>
                <a:cubicBezTo>
                  <a:pt x="5724256" y="1518356"/>
                  <a:pt x="5659753" y="1582859"/>
                  <a:pt x="5580184" y="1582859"/>
                </a:cubicBezTo>
                <a:cubicBezTo>
                  <a:pt x="5500615" y="1582859"/>
                  <a:pt x="5436112" y="1518356"/>
                  <a:pt x="5436112" y="1438787"/>
                </a:cubicBezTo>
                <a:cubicBezTo>
                  <a:pt x="5436112" y="1359218"/>
                  <a:pt x="5500615" y="1294715"/>
                  <a:pt x="5580184" y="1294715"/>
                </a:cubicBezTo>
                <a:close/>
                <a:moveTo>
                  <a:pt x="0" y="0"/>
                </a:moveTo>
                <a:lnTo>
                  <a:pt x="5346882" y="0"/>
                </a:lnTo>
                <a:lnTo>
                  <a:pt x="5396357" y="64140"/>
                </a:lnTo>
                <a:cubicBezTo>
                  <a:pt x="5509528" y="228632"/>
                  <a:pt x="5577723" y="424885"/>
                  <a:pt x="5582550" y="646882"/>
                </a:cubicBezTo>
                <a:cubicBezTo>
                  <a:pt x="5608062" y="1102027"/>
                  <a:pt x="5203194" y="1301070"/>
                  <a:pt x="5151872" y="1809180"/>
                </a:cubicBezTo>
                <a:cubicBezTo>
                  <a:pt x="5104686" y="2276432"/>
                  <a:pt x="5496947" y="2514465"/>
                  <a:pt x="5323965" y="3464278"/>
                </a:cubicBezTo>
                <a:cubicBezTo>
                  <a:pt x="5211960" y="4079388"/>
                  <a:pt x="4297510" y="4259025"/>
                  <a:pt x="5513003" y="5720066"/>
                </a:cubicBezTo>
                <a:cubicBezTo>
                  <a:pt x="5768583" y="6027176"/>
                  <a:pt x="5791560" y="6490332"/>
                  <a:pt x="5601722" y="6841105"/>
                </a:cubicBezTo>
                <a:lnTo>
                  <a:pt x="5590822" y="6858000"/>
                </a:lnTo>
                <a:lnTo>
                  <a:pt x="1735" y="6858000"/>
                </a:lnTo>
                <a:lnTo>
                  <a:pt x="0" y="6858000"/>
                </a:lnTo>
                <a:lnTo>
                  <a:pt x="0" y="6849812"/>
                </a:lnTo>
                <a:lnTo>
                  <a:pt x="0" y="6483067"/>
                </a:lnTo>
                <a:lnTo>
                  <a:pt x="0" y="1250146"/>
                </a:lnTo>
                <a:close/>
              </a:path>
            </a:pathLst>
          </a:custGeom>
          <a:noFill/>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85BADF35-914A-18F5-E8E3-BC77D8C78868}"/>
              </a:ext>
            </a:extLst>
          </p:cNvPr>
          <p:cNvSpPr>
            <a:spLocks noGrp="1"/>
          </p:cNvSpPr>
          <p:nvPr>
            <p:ph idx="1"/>
          </p:nvPr>
        </p:nvSpPr>
        <p:spPr>
          <a:xfrm>
            <a:off x="6298092" y="2391995"/>
            <a:ext cx="5355276" cy="3174788"/>
          </a:xfrm>
        </p:spPr>
        <p:txBody>
          <a:bodyPr anchor="t">
            <a:normAutofit fontScale="25000" lnSpcReduction="20000"/>
          </a:bodyPr>
          <a:lstStyle/>
          <a:p>
            <a:pPr rtl="0" fontAlgn="base">
              <a:lnSpc>
                <a:spcPct val="100000"/>
              </a:lnSpc>
            </a:pPr>
            <a:r>
              <a:rPr lang="it-IT" sz="4000" b="0" i="0" u="none" strike="noStrike" dirty="0">
                <a:effectLst/>
                <a:latin typeface="Montserrat" pitchFamily="2" charset="77"/>
              </a:rPr>
              <a:t>Per ovviare al problema della contraffazione deve essere coinvolta tutta la filiera di produzione e il consumatore, utilizzando tecnologie che non permettono la duplicazione degli strumenti di autenticazione e supervisionando a tutti i livelli la tracciabilità , partendo dalla produzione passando per la logistica fino alla distribuzione capillare , soprattutto in quei prodotti che hanno un valore che ne giustifichi l'autenticazione, in primo luogo i farmaci e i cibi per una questione di salute pubblica, per arrivare ai prodotti di prestigio e vanto del nostro paese.</a:t>
            </a:r>
            <a:r>
              <a:rPr lang="it-IT" sz="4000" b="0" i="0" dirty="0">
                <a:effectLst/>
                <a:latin typeface="Montserrat" pitchFamily="2" charset="77"/>
              </a:rPr>
              <a:t>​</a:t>
            </a:r>
          </a:p>
          <a:p>
            <a:pPr rtl="0" fontAlgn="base">
              <a:lnSpc>
                <a:spcPct val="100000"/>
              </a:lnSpc>
            </a:pPr>
            <a:r>
              <a:rPr lang="it-IT" sz="4000" b="0" i="0" dirty="0">
                <a:effectLst/>
                <a:latin typeface="Montserrat" pitchFamily="2" charset="77"/>
              </a:rPr>
              <a:t>​</a:t>
            </a:r>
            <a:endParaRPr lang="it-IT" sz="4000" dirty="0">
              <a:latin typeface="Montserrat" pitchFamily="2" charset="77"/>
              <a:sym typeface="Wingdings" pitchFamily="2" charset="2"/>
            </a:endParaRPr>
          </a:p>
          <a:p>
            <a:pPr rtl="0" fontAlgn="base">
              <a:lnSpc>
                <a:spcPct val="100000"/>
              </a:lnSpc>
            </a:pPr>
            <a:r>
              <a:rPr lang="it-IT" sz="4000" i="0" u="none" strike="noStrike" dirty="0">
                <a:latin typeface="Montserrat" pitchFamily="2" charset="77"/>
              </a:rPr>
              <a:t>La soluzione proposta è un certificato digitale univoco mediante NFT su blockchain che viene associato al numero seriale del prodotto fin dalla produzione, e che attesta che solo quell' unico seriale può essere autenticato con il relativo certificato , che viene trasmesso al </a:t>
            </a:r>
            <a:r>
              <a:rPr lang="it-IT" sz="4000" i="0" u="none" strike="noStrike" dirty="0" err="1">
                <a:latin typeface="Montserrat" pitchFamily="2" charset="77"/>
              </a:rPr>
              <a:t>wallet</a:t>
            </a:r>
            <a:r>
              <a:rPr lang="it-IT" sz="4000" i="0" u="none" strike="noStrike" dirty="0">
                <a:latin typeface="Montserrat" pitchFamily="2" charset="77"/>
              </a:rPr>
              <a:t> del cliente finale dopo la verifica della prova di acquisto . Questo stesso certificato viene aggiornato con tutti i dati di tracciabilità mediante l'associazione di metadati riguardanti il prodotto , il luogo di produzione e i luoghi dove è stato stoccato fino alla vendita al dettaglio, luogo in cui avverrà il passaggio al cliente finale, che da questo momento sarà l'unico a possedere un prodotto e un certificato non duplicabile per l'autenticazione.  In background al servizio, si dovranno creare le infrastrutture di autenticazione e supervisione dei vari passaggi, con un autorità di autenticazione generale, che offre il servizio alle varie figure coinvolte e si occupa della gestione delle tecnologie necessarie al funzionamento.    </a:t>
            </a:r>
            <a:r>
              <a:rPr lang="it-IT" sz="2800" i="0" dirty="0">
                <a:latin typeface="Arial" panose="020B0604020202020204" pitchFamily="34" charset="0"/>
              </a:rPr>
              <a:t>​</a:t>
            </a:r>
            <a:endParaRPr lang="it-IT" sz="2800" i="0" dirty="0"/>
          </a:p>
          <a:p>
            <a:pPr>
              <a:lnSpc>
                <a:spcPct val="100000"/>
              </a:lnSpc>
            </a:pPr>
            <a:endParaRPr lang="it-IT" sz="800" dirty="0"/>
          </a:p>
        </p:txBody>
      </p:sp>
      <p:sp>
        <p:nvSpPr>
          <p:cNvPr id="4" name="Freccia circolare a destra 3">
            <a:extLst>
              <a:ext uri="{FF2B5EF4-FFF2-40B4-BE49-F238E27FC236}">
                <a16:creationId xmlns:a16="http://schemas.microsoft.com/office/drawing/2014/main" id="{14C4A6E1-B6AB-EC85-2ED1-C9360F9442E1}"/>
              </a:ext>
            </a:extLst>
          </p:cNvPr>
          <p:cNvSpPr/>
          <p:nvPr/>
        </p:nvSpPr>
        <p:spPr>
          <a:xfrm>
            <a:off x="5422989" y="3223485"/>
            <a:ext cx="872054" cy="75590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21726848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4">
            <a:extLst>
              <a:ext uri="{FF2B5EF4-FFF2-40B4-BE49-F238E27FC236}">
                <a16:creationId xmlns:a16="http://schemas.microsoft.com/office/drawing/2014/main" id="{E78AF19E-98A0-DEDC-A7FB-74039D729C9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7" name="AutoShape 6">
            <a:extLst>
              <a:ext uri="{FF2B5EF4-FFF2-40B4-BE49-F238E27FC236}">
                <a16:creationId xmlns:a16="http://schemas.microsoft.com/office/drawing/2014/main" id="{B77A7837-F7AB-31C0-9CA5-DCAA92CD09A1}"/>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9" name="Immagine 8">
            <a:extLst>
              <a:ext uri="{FF2B5EF4-FFF2-40B4-BE49-F238E27FC236}">
                <a16:creationId xmlns:a16="http://schemas.microsoft.com/office/drawing/2014/main" id="{44C8E06C-E48F-20F8-6BF2-589BF062C517}"/>
              </a:ext>
            </a:extLst>
          </p:cNvPr>
          <p:cNvPicPr>
            <a:picLocks noChangeAspect="1"/>
          </p:cNvPicPr>
          <p:nvPr/>
        </p:nvPicPr>
        <p:blipFill>
          <a:blip r:embed="rId2"/>
          <a:stretch>
            <a:fillRect/>
          </a:stretch>
        </p:blipFill>
        <p:spPr>
          <a:xfrm>
            <a:off x="0" y="671513"/>
            <a:ext cx="12192000" cy="5086350"/>
          </a:xfrm>
          <a:prstGeom prst="rect">
            <a:avLst/>
          </a:prstGeom>
        </p:spPr>
      </p:pic>
    </p:spTree>
    <p:extLst>
      <p:ext uri="{BB962C8B-B14F-4D97-AF65-F5344CB8AC3E}">
        <p14:creationId xmlns:p14="http://schemas.microsoft.com/office/powerpoint/2010/main" val="1642655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110"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2" name="Rectangle 4111">
            <a:extLst>
              <a:ext uri="{FF2B5EF4-FFF2-40B4-BE49-F238E27FC236}">
                <a16:creationId xmlns:a16="http://schemas.microsoft.com/office/drawing/2014/main" id="{2D7B8C8D-303A-4A32-9B89-7D0C614A9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6F50185-AD51-D322-5386-417C82425E7C}"/>
              </a:ext>
            </a:extLst>
          </p:cNvPr>
          <p:cNvSpPr>
            <a:spLocks noGrp="1"/>
          </p:cNvSpPr>
          <p:nvPr>
            <p:ph type="title"/>
          </p:nvPr>
        </p:nvSpPr>
        <p:spPr>
          <a:xfrm>
            <a:off x="841248" y="552782"/>
            <a:ext cx="6151223" cy="1604126"/>
          </a:xfrm>
        </p:spPr>
        <p:txBody>
          <a:bodyPr>
            <a:normAutofit/>
          </a:bodyPr>
          <a:lstStyle/>
          <a:p>
            <a:r>
              <a:rPr lang="it-IT" dirty="0"/>
              <a:t>MERCATO</a:t>
            </a:r>
          </a:p>
        </p:txBody>
      </p:sp>
      <p:sp>
        <p:nvSpPr>
          <p:cNvPr id="3" name="Segnaposto contenuto 2">
            <a:extLst>
              <a:ext uri="{FF2B5EF4-FFF2-40B4-BE49-F238E27FC236}">
                <a16:creationId xmlns:a16="http://schemas.microsoft.com/office/drawing/2014/main" id="{BC18452A-9587-84F2-0BA0-A5A1FEDA05E7}"/>
              </a:ext>
            </a:extLst>
          </p:cNvPr>
          <p:cNvSpPr>
            <a:spLocks noGrp="1"/>
          </p:cNvSpPr>
          <p:nvPr>
            <p:ph idx="1"/>
          </p:nvPr>
        </p:nvSpPr>
        <p:spPr>
          <a:xfrm>
            <a:off x="841248" y="2391995"/>
            <a:ext cx="6151223" cy="3174788"/>
          </a:xfrm>
        </p:spPr>
        <p:txBody>
          <a:bodyPr anchor="t">
            <a:normAutofit/>
          </a:bodyPr>
          <a:lstStyle/>
          <a:p>
            <a:pPr>
              <a:lnSpc>
                <a:spcPct val="100000"/>
              </a:lnSpc>
            </a:pPr>
            <a:r>
              <a:rPr lang="it-IT" sz="1600" b="0" i="0" u="none" strike="noStrike" dirty="0">
                <a:effectLst/>
                <a:latin typeface="Montserrat" pitchFamily="2" charset="77"/>
              </a:rPr>
              <a:t>Il mercato è ampio e vasto e non si può pensare di proteggere tutto con un unica soluzione, queste prende in esame i prodotti di un certo valore che giustifichino  la presenza di un sistema anticontraffazione facile da usare ma complesso tecnologicamente parlando, un esempio il Parmigiano, il Prosciutto,  i Vini Italiani, gli Oli extravergine, alcuni Farmaci salva vita , in questi casi non parliamo solo di introiti mancati, ma anche di salute del consumatore,  per arrivare a prodotti come quelli di alta moda, scarpe, borse, e man mano che il sistema inizierà ad essere usato, diventerà sempre più accessibile ad altri prodotti.</a:t>
            </a:r>
            <a:endParaRPr lang="it-IT" sz="1600" dirty="0"/>
          </a:p>
        </p:txBody>
      </p:sp>
      <p:pic>
        <p:nvPicPr>
          <p:cNvPr id="5" name="Picture 4" descr="Scatoloni di cartone su nastro trasportatore">
            <a:extLst>
              <a:ext uri="{FF2B5EF4-FFF2-40B4-BE49-F238E27FC236}">
                <a16:creationId xmlns:a16="http://schemas.microsoft.com/office/drawing/2014/main" id="{B242CC85-5017-56D8-89A6-22645E887CC1}"/>
              </a:ext>
            </a:extLst>
          </p:cNvPr>
          <p:cNvPicPr>
            <a:picLocks noChangeAspect="1"/>
          </p:cNvPicPr>
          <p:nvPr/>
        </p:nvPicPr>
        <p:blipFill rotWithShape="1">
          <a:blip r:embed="rId2"/>
          <a:srcRect l="18012" r="3158" b="-3"/>
          <a:stretch/>
        </p:blipFill>
        <p:spPr>
          <a:xfrm>
            <a:off x="7636300" y="10"/>
            <a:ext cx="4555700" cy="3857747"/>
          </a:xfrm>
          <a:custGeom>
            <a:avLst/>
            <a:gdLst/>
            <a:ahLst/>
            <a:cxnLst/>
            <a:rect l="l" t="t" r="r" b="b"/>
            <a:pathLst>
              <a:path w="4555700" h="3857757">
                <a:moveTo>
                  <a:pt x="2447915" y="3084896"/>
                </a:moveTo>
                <a:cubicBezTo>
                  <a:pt x="2508733" y="3080599"/>
                  <a:pt x="2571444" y="3093792"/>
                  <a:pt x="2628222" y="3126571"/>
                </a:cubicBezTo>
                <a:cubicBezTo>
                  <a:pt x="2779626" y="3213985"/>
                  <a:pt x="2831499" y="3407584"/>
                  <a:pt x="2744087" y="3558988"/>
                </a:cubicBezTo>
                <a:cubicBezTo>
                  <a:pt x="2656674" y="3710393"/>
                  <a:pt x="2463074" y="3762268"/>
                  <a:pt x="2311669" y="3674854"/>
                </a:cubicBezTo>
                <a:cubicBezTo>
                  <a:pt x="2160264" y="3587440"/>
                  <a:pt x="2108391" y="3393841"/>
                  <a:pt x="2195804" y="3242438"/>
                </a:cubicBezTo>
                <a:cubicBezTo>
                  <a:pt x="2250438" y="3147810"/>
                  <a:pt x="2346549" y="3092060"/>
                  <a:pt x="2447915" y="3084896"/>
                </a:cubicBezTo>
                <a:close/>
                <a:moveTo>
                  <a:pt x="505073" y="1299559"/>
                </a:moveTo>
                <a:cubicBezTo>
                  <a:pt x="596718" y="1293082"/>
                  <a:pt x="691212" y="1312962"/>
                  <a:pt x="776764" y="1362355"/>
                </a:cubicBezTo>
                <a:cubicBezTo>
                  <a:pt x="1004905" y="1494073"/>
                  <a:pt x="1083072" y="1785796"/>
                  <a:pt x="951354" y="2013937"/>
                </a:cubicBezTo>
                <a:cubicBezTo>
                  <a:pt x="819637" y="2242078"/>
                  <a:pt x="527915" y="2320244"/>
                  <a:pt x="299774" y="2188527"/>
                </a:cubicBezTo>
                <a:cubicBezTo>
                  <a:pt x="71633" y="2056810"/>
                  <a:pt x="-6534" y="1765087"/>
                  <a:pt x="125183" y="1536946"/>
                </a:cubicBezTo>
                <a:cubicBezTo>
                  <a:pt x="207507" y="1394358"/>
                  <a:pt x="352333" y="1310354"/>
                  <a:pt x="505073" y="1299559"/>
                </a:cubicBezTo>
                <a:close/>
                <a:moveTo>
                  <a:pt x="26604" y="0"/>
                </a:moveTo>
                <a:lnTo>
                  <a:pt x="4555700" y="0"/>
                </a:lnTo>
                <a:lnTo>
                  <a:pt x="4555700" y="3574963"/>
                </a:lnTo>
                <a:lnTo>
                  <a:pt x="4547299" y="3579746"/>
                </a:lnTo>
                <a:cubicBezTo>
                  <a:pt x="4383893" y="3659419"/>
                  <a:pt x="4198992" y="3698183"/>
                  <a:pt x="4028904" y="3679194"/>
                </a:cubicBezTo>
                <a:cubicBezTo>
                  <a:pt x="3490749" y="3619109"/>
                  <a:pt x="3442140" y="3018676"/>
                  <a:pt x="2819108" y="2894262"/>
                </a:cubicBezTo>
                <a:cubicBezTo>
                  <a:pt x="2383573" y="2807210"/>
                  <a:pt x="1998836" y="3019389"/>
                  <a:pt x="1967656" y="3037309"/>
                </a:cubicBezTo>
                <a:cubicBezTo>
                  <a:pt x="1523453" y="3290471"/>
                  <a:pt x="1560426" y="3727922"/>
                  <a:pt x="1139076" y="3824123"/>
                </a:cubicBezTo>
                <a:cubicBezTo>
                  <a:pt x="1049948" y="3844511"/>
                  <a:pt x="761716" y="3910281"/>
                  <a:pt x="523280" y="3772618"/>
                </a:cubicBezTo>
                <a:lnTo>
                  <a:pt x="523732" y="3772041"/>
                </a:lnTo>
                <a:cubicBezTo>
                  <a:pt x="488350" y="3751613"/>
                  <a:pt x="455375" y="3727427"/>
                  <a:pt x="425296" y="3699884"/>
                </a:cubicBezTo>
                <a:cubicBezTo>
                  <a:pt x="210007" y="3502423"/>
                  <a:pt x="152005" y="3142878"/>
                  <a:pt x="277475" y="2903987"/>
                </a:cubicBezTo>
                <a:cubicBezTo>
                  <a:pt x="446465" y="2582456"/>
                  <a:pt x="825348" y="2711638"/>
                  <a:pt x="1140355" y="2343772"/>
                </a:cubicBezTo>
                <a:cubicBezTo>
                  <a:pt x="1305778" y="2150580"/>
                  <a:pt x="1470401" y="1787252"/>
                  <a:pt x="1360076" y="1499040"/>
                </a:cubicBezTo>
                <a:cubicBezTo>
                  <a:pt x="1175408" y="1016672"/>
                  <a:pt x="391053" y="1195941"/>
                  <a:pt x="100023" y="653482"/>
                </a:cubicBezTo>
                <a:cubicBezTo>
                  <a:pt x="1489" y="469369"/>
                  <a:pt x="-22127" y="236830"/>
                  <a:pt x="19857" y="25326"/>
                </a:cubicBezTo>
                <a:close/>
              </a:path>
            </a:pathLst>
          </a:custGeom>
        </p:spPr>
      </p:pic>
      <p:pic>
        <p:nvPicPr>
          <p:cNvPr id="4105" name="Picture 9" descr="Made in Italy: tuteliamolo con la blockchain - Industria Italiana">
            <a:extLst>
              <a:ext uri="{FF2B5EF4-FFF2-40B4-BE49-F238E27FC236}">
                <a16:creationId xmlns:a16="http://schemas.microsoft.com/office/drawing/2014/main" id="{C51476EF-2DB1-B74F-B52E-ACCE47A9D4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2824"/>
          <a:stretch/>
        </p:blipFill>
        <p:spPr bwMode="auto">
          <a:xfrm>
            <a:off x="7341170" y="4135778"/>
            <a:ext cx="4850830" cy="2722222"/>
          </a:xfrm>
          <a:custGeom>
            <a:avLst/>
            <a:gdLst/>
            <a:ahLst/>
            <a:cxnLst/>
            <a:rect l="l" t="t" r="r" b="b"/>
            <a:pathLst>
              <a:path w="4850830" h="2722222">
                <a:moveTo>
                  <a:pt x="1056187" y="193875"/>
                </a:moveTo>
                <a:cubicBezTo>
                  <a:pt x="1242761" y="193875"/>
                  <a:pt x="1394009" y="345123"/>
                  <a:pt x="1394009" y="531697"/>
                </a:cubicBezTo>
                <a:cubicBezTo>
                  <a:pt x="1394009" y="718271"/>
                  <a:pt x="1242761" y="869519"/>
                  <a:pt x="1056187" y="869519"/>
                </a:cubicBezTo>
                <a:cubicBezTo>
                  <a:pt x="869614" y="869519"/>
                  <a:pt x="718366" y="718271"/>
                  <a:pt x="718366" y="531697"/>
                </a:cubicBezTo>
                <a:cubicBezTo>
                  <a:pt x="718366" y="345123"/>
                  <a:pt x="869614" y="193875"/>
                  <a:pt x="1056187" y="193875"/>
                </a:cubicBezTo>
                <a:close/>
                <a:moveTo>
                  <a:pt x="4605308" y="20115"/>
                </a:moveTo>
                <a:cubicBezTo>
                  <a:pt x="4633496" y="20842"/>
                  <a:pt x="4662364" y="24209"/>
                  <a:pt x="4692032" y="30588"/>
                </a:cubicBezTo>
                <a:cubicBezTo>
                  <a:pt x="4728644" y="38475"/>
                  <a:pt x="4764337" y="50580"/>
                  <a:pt x="4798864" y="66300"/>
                </a:cubicBezTo>
                <a:lnTo>
                  <a:pt x="4850830" y="96175"/>
                </a:lnTo>
                <a:lnTo>
                  <a:pt x="4850830" y="2722222"/>
                </a:lnTo>
                <a:lnTo>
                  <a:pt x="526454" y="2722222"/>
                </a:lnTo>
                <a:lnTo>
                  <a:pt x="523632" y="2713577"/>
                </a:lnTo>
                <a:cubicBezTo>
                  <a:pt x="403183" y="2425404"/>
                  <a:pt x="-12552" y="2219342"/>
                  <a:pt x="292" y="1807517"/>
                </a:cubicBezTo>
                <a:cubicBezTo>
                  <a:pt x="9155" y="1532425"/>
                  <a:pt x="205901" y="1247889"/>
                  <a:pt x="446118" y="1141158"/>
                </a:cubicBezTo>
                <a:cubicBezTo>
                  <a:pt x="814587" y="977743"/>
                  <a:pt x="1091883" y="1317256"/>
                  <a:pt x="1399058" y="1144546"/>
                </a:cubicBezTo>
                <a:cubicBezTo>
                  <a:pt x="1653956" y="1001226"/>
                  <a:pt x="1614460" y="616746"/>
                  <a:pt x="1919143" y="334305"/>
                </a:cubicBezTo>
                <a:cubicBezTo>
                  <a:pt x="2146890" y="123117"/>
                  <a:pt x="2398212" y="140179"/>
                  <a:pt x="2680066" y="173053"/>
                </a:cubicBezTo>
                <a:cubicBezTo>
                  <a:pt x="3060904" y="217628"/>
                  <a:pt x="3070600" y="462675"/>
                  <a:pt x="3394107" y="512336"/>
                </a:cubicBezTo>
                <a:cubicBezTo>
                  <a:pt x="3912761" y="592039"/>
                  <a:pt x="4182490" y="9193"/>
                  <a:pt x="4605308" y="20115"/>
                </a:cubicBezTo>
                <a:close/>
                <a:moveTo>
                  <a:pt x="3494767" y="0"/>
                </a:moveTo>
                <a:cubicBezTo>
                  <a:pt x="3601841" y="0"/>
                  <a:pt x="3688642" y="86801"/>
                  <a:pt x="3688642" y="193875"/>
                </a:cubicBezTo>
                <a:cubicBezTo>
                  <a:pt x="3688642" y="300950"/>
                  <a:pt x="3601841" y="387751"/>
                  <a:pt x="3494767" y="387751"/>
                </a:cubicBezTo>
                <a:cubicBezTo>
                  <a:pt x="3387693" y="387751"/>
                  <a:pt x="3300892" y="300950"/>
                  <a:pt x="3300892" y="193875"/>
                </a:cubicBezTo>
                <a:cubicBezTo>
                  <a:pt x="3300892" y="86801"/>
                  <a:pt x="3387693" y="0"/>
                  <a:pt x="3494767"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5057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35"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6" name="Rectangle 5132">
            <a:extLst>
              <a:ext uri="{FF2B5EF4-FFF2-40B4-BE49-F238E27FC236}">
                <a16:creationId xmlns:a16="http://schemas.microsoft.com/office/drawing/2014/main" id="{2D7B8C8D-303A-4A32-9B89-7D0C614A9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3C8DB652-72AB-0719-952B-22EE0D024EC3}"/>
              </a:ext>
            </a:extLst>
          </p:cNvPr>
          <p:cNvSpPr>
            <a:spLocks noGrp="1"/>
          </p:cNvSpPr>
          <p:nvPr>
            <p:ph type="title"/>
          </p:nvPr>
        </p:nvSpPr>
        <p:spPr>
          <a:xfrm>
            <a:off x="609600" y="557784"/>
            <a:ext cx="6110177" cy="1325563"/>
          </a:xfrm>
        </p:spPr>
        <p:txBody>
          <a:bodyPr>
            <a:normAutofit/>
          </a:bodyPr>
          <a:lstStyle/>
          <a:p>
            <a:pPr>
              <a:lnSpc>
                <a:spcPct val="90000"/>
              </a:lnSpc>
            </a:pPr>
            <a:r>
              <a:rPr lang="it-IT" b="1" i="0" u="none" strike="noStrike">
                <a:effectLst/>
                <a:latin typeface="Montserrat" pitchFamily="2" charset="77"/>
              </a:rPr>
              <a:t>MODELLO DI BUSINESS</a:t>
            </a:r>
            <a:endParaRPr lang="it-IT"/>
          </a:p>
        </p:txBody>
      </p:sp>
      <p:sp>
        <p:nvSpPr>
          <p:cNvPr id="3" name="Segnaposto contenuto 2">
            <a:extLst>
              <a:ext uri="{FF2B5EF4-FFF2-40B4-BE49-F238E27FC236}">
                <a16:creationId xmlns:a16="http://schemas.microsoft.com/office/drawing/2014/main" id="{E1AE725A-BB0E-6C4E-6748-D2CDEDDC5932}"/>
              </a:ext>
            </a:extLst>
          </p:cNvPr>
          <p:cNvSpPr>
            <a:spLocks noGrp="1"/>
          </p:cNvSpPr>
          <p:nvPr>
            <p:ph idx="1"/>
          </p:nvPr>
        </p:nvSpPr>
        <p:spPr>
          <a:xfrm>
            <a:off x="609600" y="2106204"/>
            <a:ext cx="6110177" cy="4036534"/>
          </a:xfrm>
        </p:spPr>
        <p:txBody>
          <a:bodyPr>
            <a:normAutofit/>
          </a:bodyPr>
          <a:lstStyle/>
          <a:p>
            <a:r>
              <a:rPr lang="it-IT" b="0" i="0" u="none" strike="noStrike">
                <a:effectLst/>
                <a:latin typeface="Montserrat" pitchFamily="2" charset="77"/>
              </a:rPr>
              <a:t>Il modello di business non viene alterato dall'introduzione delle nuove tecnologie anticontraffazione ma viene integrato con nuovi processi che garantiscono sia i Produttori, sia I consumatori, Tutti devono contribuire in modo attivo l corretto utilizzo delle tecnologie a disposizione per garantire la sicurezza di tutti</a:t>
            </a:r>
            <a:r>
              <a:rPr lang="en-US" b="0" i="0">
                <a:effectLst/>
                <a:latin typeface="Montserrat" pitchFamily="2" charset="77"/>
              </a:rPr>
              <a:t>​</a:t>
            </a:r>
            <a:endParaRPr lang="en-US" b="0" i="0">
              <a:effectLst/>
            </a:endParaRPr>
          </a:p>
          <a:p>
            <a:endParaRPr lang="it-IT" dirty="0"/>
          </a:p>
        </p:txBody>
      </p:sp>
      <p:pic>
        <p:nvPicPr>
          <p:cNvPr id="5" name="Picture 4">
            <a:extLst>
              <a:ext uri="{FF2B5EF4-FFF2-40B4-BE49-F238E27FC236}">
                <a16:creationId xmlns:a16="http://schemas.microsoft.com/office/drawing/2014/main" id="{CFEA6BCC-CDAF-7AE4-5B41-D413123A939E}"/>
              </a:ext>
            </a:extLst>
          </p:cNvPr>
          <p:cNvPicPr>
            <a:picLocks noChangeAspect="1"/>
          </p:cNvPicPr>
          <p:nvPr/>
        </p:nvPicPr>
        <p:blipFill rotWithShape="1">
          <a:blip r:embed="rId2"/>
          <a:srcRect r="20273"/>
          <a:stretch/>
        </p:blipFill>
        <p:spPr>
          <a:xfrm>
            <a:off x="7331853" y="10"/>
            <a:ext cx="4860147" cy="3428990"/>
          </a:xfrm>
          <a:custGeom>
            <a:avLst/>
            <a:gdLst/>
            <a:ahLst/>
            <a:cxnLst/>
            <a:rect l="l" t="t" r="r" b="b"/>
            <a:pathLst>
              <a:path w="4860147" h="3429000">
                <a:moveTo>
                  <a:pt x="268805" y="1822824"/>
                </a:moveTo>
                <a:cubicBezTo>
                  <a:pt x="412387" y="1822824"/>
                  <a:pt x="528781" y="1939219"/>
                  <a:pt x="528781" y="2082800"/>
                </a:cubicBezTo>
                <a:cubicBezTo>
                  <a:pt x="528781" y="2226381"/>
                  <a:pt x="412387" y="2342776"/>
                  <a:pt x="268805" y="2342776"/>
                </a:cubicBezTo>
                <a:cubicBezTo>
                  <a:pt x="125225" y="2342776"/>
                  <a:pt x="8829" y="2226381"/>
                  <a:pt x="8829" y="2082800"/>
                </a:cubicBezTo>
                <a:cubicBezTo>
                  <a:pt x="8829" y="1939219"/>
                  <a:pt x="125225" y="1822824"/>
                  <a:pt x="268805" y="1822824"/>
                </a:cubicBezTo>
                <a:close/>
                <a:moveTo>
                  <a:pt x="311623" y="1354515"/>
                </a:moveTo>
                <a:cubicBezTo>
                  <a:pt x="403243" y="1354515"/>
                  <a:pt x="477514" y="1428787"/>
                  <a:pt x="477514" y="1520407"/>
                </a:cubicBezTo>
                <a:cubicBezTo>
                  <a:pt x="477514" y="1612027"/>
                  <a:pt x="403243" y="1686299"/>
                  <a:pt x="311623" y="1686299"/>
                </a:cubicBezTo>
                <a:cubicBezTo>
                  <a:pt x="220002" y="1686299"/>
                  <a:pt x="145730" y="1612027"/>
                  <a:pt x="145730" y="1520407"/>
                </a:cubicBezTo>
                <a:cubicBezTo>
                  <a:pt x="145730" y="1428787"/>
                  <a:pt x="220002" y="1354515"/>
                  <a:pt x="311623" y="1354515"/>
                </a:cubicBezTo>
                <a:close/>
                <a:moveTo>
                  <a:pt x="541218" y="0"/>
                </a:moveTo>
                <a:lnTo>
                  <a:pt x="833582" y="0"/>
                </a:lnTo>
                <a:lnTo>
                  <a:pt x="2382626" y="0"/>
                </a:lnTo>
                <a:lnTo>
                  <a:pt x="2747580" y="0"/>
                </a:lnTo>
                <a:lnTo>
                  <a:pt x="3950670" y="0"/>
                </a:lnTo>
                <a:lnTo>
                  <a:pt x="4706476" y="0"/>
                </a:lnTo>
                <a:lnTo>
                  <a:pt x="4860147" y="0"/>
                </a:lnTo>
                <a:lnTo>
                  <a:pt x="4860147" y="3429000"/>
                </a:lnTo>
                <a:lnTo>
                  <a:pt x="0" y="3429000"/>
                </a:lnTo>
                <a:lnTo>
                  <a:pt x="10355" y="3365199"/>
                </a:lnTo>
                <a:cubicBezTo>
                  <a:pt x="48015" y="3197951"/>
                  <a:pt x="123724" y="3038692"/>
                  <a:pt x="207457" y="2872062"/>
                </a:cubicBezTo>
                <a:cubicBezTo>
                  <a:pt x="262517" y="2763073"/>
                  <a:pt x="320349" y="2687655"/>
                  <a:pt x="379893" y="2630331"/>
                </a:cubicBezTo>
                <a:cubicBezTo>
                  <a:pt x="382617" y="2627394"/>
                  <a:pt x="385645" y="2624417"/>
                  <a:pt x="389084" y="2621388"/>
                </a:cubicBezTo>
                <a:cubicBezTo>
                  <a:pt x="945661" y="2128752"/>
                  <a:pt x="557531" y="1213511"/>
                  <a:pt x="465879" y="1018429"/>
                </a:cubicBezTo>
                <a:cubicBezTo>
                  <a:pt x="458750" y="1006625"/>
                  <a:pt x="452689" y="994267"/>
                  <a:pt x="447771" y="981453"/>
                </a:cubicBezTo>
                <a:cubicBezTo>
                  <a:pt x="313042" y="605203"/>
                  <a:pt x="284127" y="265828"/>
                  <a:pt x="512399" y="26006"/>
                </a:cubicBezTo>
                <a:close/>
              </a:path>
            </a:pathLst>
          </a:custGeom>
        </p:spPr>
      </p:pic>
      <p:pic>
        <p:nvPicPr>
          <p:cNvPr id="5126" name="Picture 6" descr="ANTICONTRAFFAZIONE: LA TECNOLOGIA PER UNIRE GOVERNI, AZIENDE E CONSUMATORI  | Antares Vision Group">
            <a:extLst>
              <a:ext uri="{FF2B5EF4-FFF2-40B4-BE49-F238E27FC236}">
                <a16:creationId xmlns:a16="http://schemas.microsoft.com/office/drawing/2014/main" id="{67D96A91-0795-A1F5-E199-258B1F3AA7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700" r="3" b="3"/>
          <a:stretch/>
        </p:blipFill>
        <p:spPr bwMode="auto">
          <a:xfrm>
            <a:off x="7317115" y="3429000"/>
            <a:ext cx="4874885" cy="3429000"/>
          </a:xfrm>
          <a:custGeom>
            <a:avLst/>
            <a:gdLst/>
            <a:ahLst/>
            <a:cxnLst/>
            <a:rect l="l" t="t" r="r" b="b"/>
            <a:pathLst>
              <a:path w="4874885" h="3429000">
                <a:moveTo>
                  <a:pt x="342131" y="1329720"/>
                </a:moveTo>
                <a:cubicBezTo>
                  <a:pt x="518068" y="1329720"/>
                  <a:pt x="660693" y="1472346"/>
                  <a:pt x="660693" y="1648283"/>
                </a:cubicBezTo>
                <a:cubicBezTo>
                  <a:pt x="660693" y="1824220"/>
                  <a:pt x="518068" y="1966846"/>
                  <a:pt x="342131" y="1966846"/>
                </a:cubicBezTo>
                <a:cubicBezTo>
                  <a:pt x="166194" y="1966846"/>
                  <a:pt x="23567" y="1824220"/>
                  <a:pt x="23567" y="1648283"/>
                </a:cubicBezTo>
                <a:cubicBezTo>
                  <a:pt x="23567" y="1472346"/>
                  <a:pt x="166194" y="1329720"/>
                  <a:pt x="342131" y="1329720"/>
                </a:cubicBezTo>
                <a:close/>
                <a:moveTo>
                  <a:pt x="14738" y="0"/>
                </a:moveTo>
                <a:lnTo>
                  <a:pt x="4874885" y="0"/>
                </a:lnTo>
                <a:lnTo>
                  <a:pt x="4874885" y="3429000"/>
                </a:lnTo>
                <a:lnTo>
                  <a:pt x="580539" y="3429000"/>
                </a:lnTo>
                <a:lnTo>
                  <a:pt x="548777" y="3393217"/>
                </a:lnTo>
                <a:cubicBezTo>
                  <a:pt x="402964" y="3206564"/>
                  <a:pt x="308389" y="2967571"/>
                  <a:pt x="301088" y="2744809"/>
                </a:cubicBezTo>
                <a:cubicBezTo>
                  <a:pt x="283493" y="2198815"/>
                  <a:pt x="800250" y="2035406"/>
                  <a:pt x="744084" y="1560172"/>
                </a:cubicBezTo>
                <a:cubicBezTo>
                  <a:pt x="697796" y="1165597"/>
                  <a:pt x="239340" y="1008363"/>
                  <a:pt x="56290" y="477274"/>
                </a:cubicBezTo>
                <a:cubicBezTo>
                  <a:pt x="4940" y="328333"/>
                  <a:pt x="-8117" y="192526"/>
                  <a:pt x="4452" y="6337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456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615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5" name="Rectangle 6154">
            <a:extLst>
              <a:ext uri="{FF2B5EF4-FFF2-40B4-BE49-F238E27FC236}">
                <a16:creationId xmlns:a16="http://schemas.microsoft.com/office/drawing/2014/main" id="{2D7B8C8D-303A-4A32-9B89-7D0C614A9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E4E51E93-4EBB-835D-44E6-AA6C71217307}"/>
              </a:ext>
            </a:extLst>
          </p:cNvPr>
          <p:cNvSpPr>
            <a:spLocks noGrp="1"/>
          </p:cNvSpPr>
          <p:nvPr>
            <p:ph type="title"/>
          </p:nvPr>
        </p:nvSpPr>
        <p:spPr>
          <a:xfrm>
            <a:off x="841248" y="552782"/>
            <a:ext cx="6151223" cy="1604126"/>
          </a:xfrm>
        </p:spPr>
        <p:txBody>
          <a:bodyPr>
            <a:normAutofit/>
          </a:bodyPr>
          <a:lstStyle/>
          <a:p>
            <a:pPr>
              <a:lnSpc>
                <a:spcPct val="90000"/>
              </a:lnSpc>
            </a:pPr>
            <a:r>
              <a:rPr lang="it-IT" sz="3400" b="1" i="0" u="none" strike="noStrike">
                <a:effectLst/>
                <a:latin typeface="Montserrat" pitchFamily="2" charset="77"/>
              </a:rPr>
              <a:t>UNIQUE VALUE PROPOSITION</a:t>
            </a:r>
            <a:r>
              <a:rPr lang="en-US" sz="3400" b="0" i="0">
                <a:effectLst/>
                <a:latin typeface="Montserrat" pitchFamily="2" charset="77"/>
              </a:rPr>
              <a:t>​</a:t>
            </a:r>
            <a:br>
              <a:rPr lang="en-US" sz="3400" b="0" i="0">
                <a:effectLst/>
              </a:rPr>
            </a:br>
            <a:endParaRPr lang="it-IT" sz="3400"/>
          </a:p>
        </p:txBody>
      </p:sp>
      <p:sp>
        <p:nvSpPr>
          <p:cNvPr id="3" name="Segnaposto contenuto 2">
            <a:extLst>
              <a:ext uri="{FF2B5EF4-FFF2-40B4-BE49-F238E27FC236}">
                <a16:creationId xmlns:a16="http://schemas.microsoft.com/office/drawing/2014/main" id="{4546E9DB-50B0-1B8B-1229-4ED2B729EDFE}"/>
              </a:ext>
            </a:extLst>
          </p:cNvPr>
          <p:cNvSpPr>
            <a:spLocks noGrp="1"/>
          </p:cNvSpPr>
          <p:nvPr>
            <p:ph idx="1"/>
          </p:nvPr>
        </p:nvSpPr>
        <p:spPr>
          <a:xfrm>
            <a:off x="841248" y="2391995"/>
            <a:ext cx="6151223" cy="3174788"/>
          </a:xfrm>
        </p:spPr>
        <p:txBody>
          <a:bodyPr anchor="t">
            <a:normAutofit/>
          </a:bodyPr>
          <a:lstStyle/>
          <a:p>
            <a:pPr>
              <a:lnSpc>
                <a:spcPct val="100000"/>
              </a:lnSpc>
            </a:pPr>
            <a:r>
              <a:rPr lang="it-IT" sz="1600" b="0" i="0" u="none" strike="noStrike">
                <a:effectLst/>
                <a:latin typeface="Montserrat" pitchFamily="2" charset="77"/>
              </a:rPr>
              <a:t>Il sistema proposto usa le più innovative tecnologie esistenti al momento, un certificato di autenticità digitale del prodotto, univoco e non duplicabile, la tracciabilità in tutti i passaggi, la sicurezza del produttore che sul mercato può esistere una sola copia con quel seriale perché soltanto una può essere autenticata dal possessore del certificato digitale NFT, la sicurezza del consumatore perché solo nelle rivendite autorizzate è possibile acquistare e farsi rilasciare il certificato di autenticità digitale, ed infine ma non il meno importante, l'esistenza di un autorità garante che gestisce il sistema e ne garantisce l'integrità.</a:t>
            </a:r>
            <a:r>
              <a:rPr lang="it-IT" sz="1600" b="0" i="0">
                <a:effectLst/>
                <a:latin typeface="Montserrat" pitchFamily="2" charset="77"/>
              </a:rPr>
              <a:t>​</a:t>
            </a:r>
            <a:endParaRPr lang="it-IT" sz="1600" b="0" i="0">
              <a:effectLst/>
            </a:endParaRPr>
          </a:p>
          <a:p>
            <a:pPr>
              <a:lnSpc>
                <a:spcPct val="100000"/>
              </a:lnSpc>
            </a:pPr>
            <a:endParaRPr lang="it-IT" sz="1600"/>
          </a:p>
        </p:txBody>
      </p:sp>
      <p:pic>
        <p:nvPicPr>
          <p:cNvPr id="6148" name="Picture 4" descr="Il sigillo dell'Istat: &quot;L'innovazione digitale componente strategica per la  competitività e la sostenibilità&quot; - Innovation Post">
            <a:extLst>
              <a:ext uri="{FF2B5EF4-FFF2-40B4-BE49-F238E27FC236}">
                <a16:creationId xmlns:a16="http://schemas.microsoft.com/office/drawing/2014/main" id="{04F238A5-C8F5-F69C-5DBE-DDF2FA6C8E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89" r="22166" b="1"/>
          <a:stretch/>
        </p:blipFill>
        <p:spPr bwMode="auto">
          <a:xfrm>
            <a:off x="7636300" y="10"/>
            <a:ext cx="4555700" cy="3857747"/>
          </a:xfrm>
          <a:custGeom>
            <a:avLst/>
            <a:gdLst/>
            <a:ahLst/>
            <a:cxnLst/>
            <a:rect l="l" t="t" r="r" b="b"/>
            <a:pathLst>
              <a:path w="4555700" h="3857757">
                <a:moveTo>
                  <a:pt x="2447915" y="3084896"/>
                </a:moveTo>
                <a:cubicBezTo>
                  <a:pt x="2508733" y="3080599"/>
                  <a:pt x="2571444" y="3093792"/>
                  <a:pt x="2628222" y="3126571"/>
                </a:cubicBezTo>
                <a:cubicBezTo>
                  <a:pt x="2779626" y="3213985"/>
                  <a:pt x="2831499" y="3407584"/>
                  <a:pt x="2744087" y="3558988"/>
                </a:cubicBezTo>
                <a:cubicBezTo>
                  <a:pt x="2656674" y="3710393"/>
                  <a:pt x="2463074" y="3762268"/>
                  <a:pt x="2311669" y="3674854"/>
                </a:cubicBezTo>
                <a:cubicBezTo>
                  <a:pt x="2160264" y="3587440"/>
                  <a:pt x="2108391" y="3393841"/>
                  <a:pt x="2195804" y="3242438"/>
                </a:cubicBezTo>
                <a:cubicBezTo>
                  <a:pt x="2250438" y="3147810"/>
                  <a:pt x="2346549" y="3092060"/>
                  <a:pt x="2447915" y="3084896"/>
                </a:cubicBezTo>
                <a:close/>
                <a:moveTo>
                  <a:pt x="505073" y="1299559"/>
                </a:moveTo>
                <a:cubicBezTo>
                  <a:pt x="596718" y="1293082"/>
                  <a:pt x="691212" y="1312962"/>
                  <a:pt x="776764" y="1362355"/>
                </a:cubicBezTo>
                <a:cubicBezTo>
                  <a:pt x="1004905" y="1494073"/>
                  <a:pt x="1083072" y="1785796"/>
                  <a:pt x="951354" y="2013937"/>
                </a:cubicBezTo>
                <a:cubicBezTo>
                  <a:pt x="819637" y="2242078"/>
                  <a:pt x="527915" y="2320244"/>
                  <a:pt x="299774" y="2188527"/>
                </a:cubicBezTo>
                <a:cubicBezTo>
                  <a:pt x="71633" y="2056810"/>
                  <a:pt x="-6534" y="1765087"/>
                  <a:pt x="125183" y="1536946"/>
                </a:cubicBezTo>
                <a:cubicBezTo>
                  <a:pt x="207507" y="1394358"/>
                  <a:pt x="352333" y="1310354"/>
                  <a:pt x="505073" y="1299559"/>
                </a:cubicBezTo>
                <a:close/>
                <a:moveTo>
                  <a:pt x="26604" y="0"/>
                </a:moveTo>
                <a:lnTo>
                  <a:pt x="4555700" y="0"/>
                </a:lnTo>
                <a:lnTo>
                  <a:pt x="4555700" y="3574963"/>
                </a:lnTo>
                <a:lnTo>
                  <a:pt x="4547299" y="3579746"/>
                </a:lnTo>
                <a:cubicBezTo>
                  <a:pt x="4383893" y="3659419"/>
                  <a:pt x="4198992" y="3698183"/>
                  <a:pt x="4028904" y="3679194"/>
                </a:cubicBezTo>
                <a:cubicBezTo>
                  <a:pt x="3490749" y="3619109"/>
                  <a:pt x="3442140" y="3018676"/>
                  <a:pt x="2819108" y="2894262"/>
                </a:cubicBezTo>
                <a:cubicBezTo>
                  <a:pt x="2383573" y="2807210"/>
                  <a:pt x="1998836" y="3019389"/>
                  <a:pt x="1967656" y="3037309"/>
                </a:cubicBezTo>
                <a:cubicBezTo>
                  <a:pt x="1523453" y="3290471"/>
                  <a:pt x="1560426" y="3727922"/>
                  <a:pt x="1139076" y="3824123"/>
                </a:cubicBezTo>
                <a:cubicBezTo>
                  <a:pt x="1049948" y="3844511"/>
                  <a:pt x="761716" y="3910281"/>
                  <a:pt x="523280" y="3772618"/>
                </a:cubicBezTo>
                <a:lnTo>
                  <a:pt x="523732" y="3772041"/>
                </a:lnTo>
                <a:cubicBezTo>
                  <a:pt x="488350" y="3751613"/>
                  <a:pt x="455375" y="3727427"/>
                  <a:pt x="425296" y="3699884"/>
                </a:cubicBezTo>
                <a:cubicBezTo>
                  <a:pt x="210007" y="3502423"/>
                  <a:pt x="152005" y="3142878"/>
                  <a:pt x="277475" y="2903987"/>
                </a:cubicBezTo>
                <a:cubicBezTo>
                  <a:pt x="446465" y="2582456"/>
                  <a:pt x="825348" y="2711638"/>
                  <a:pt x="1140355" y="2343772"/>
                </a:cubicBezTo>
                <a:cubicBezTo>
                  <a:pt x="1305778" y="2150580"/>
                  <a:pt x="1470401" y="1787252"/>
                  <a:pt x="1360076" y="1499040"/>
                </a:cubicBezTo>
                <a:cubicBezTo>
                  <a:pt x="1175408" y="1016672"/>
                  <a:pt x="391053" y="1195941"/>
                  <a:pt x="100023" y="653482"/>
                </a:cubicBezTo>
                <a:cubicBezTo>
                  <a:pt x="1489" y="469369"/>
                  <a:pt x="-22127" y="236830"/>
                  <a:pt x="19857" y="25326"/>
                </a:cubicBezTo>
                <a:close/>
              </a:path>
            </a:pathLst>
          </a:custGeom>
          <a:noFill/>
          <a:extLst>
            <a:ext uri="{909E8E84-426E-40DD-AFC4-6F175D3DCCD1}">
              <a14:hiddenFill xmlns:a14="http://schemas.microsoft.com/office/drawing/2010/main">
                <a:solidFill>
                  <a:srgbClr val="FFFFFF"/>
                </a:solidFill>
              </a14:hiddenFill>
            </a:ext>
          </a:extLst>
        </p:spPr>
      </p:pic>
      <p:pic>
        <p:nvPicPr>
          <p:cNvPr id="6146" name="Picture 2" descr="Tutelare il Made in Italy dalla contraffazione, una sfida che il digitale  può vincere - Agenda Digitale">
            <a:extLst>
              <a:ext uri="{FF2B5EF4-FFF2-40B4-BE49-F238E27FC236}">
                <a16:creationId xmlns:a16="http://schemas.microsoft.com/office/drawing/2014/main" id="{B267AF31-5FD6-63C1-2FBA-5C8E14B6D2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927" r="4450" b="1"/>
          <a:stretch/>
        </p:blipFill>
        <p:spPr bwMode="auto">
          <a:xfrm>
            <a:off x="7341170" y="4135778"/>
            <a:ext cx="4850830" cy="2722222"/>
          </a:xfrm>
          <a:custGeom>
            <a:avLst/>
            <a:gdLst/>
            <a:ahLst/>
            <a:cxnLst/>
            <a:rect l="l" t="t" r="r" b="b"/>
            <a:pathLst>
              <a:path w="4850830" h="2722222">
                <a:moveTo>
                  <a:pt x="1056187" y="193875"/>
                </a:moveTo>
                <a:cubicBezTo>
                  <a:pt x="1242761" y="193875"/>
                  <a:pt x="1394009" y="345123"/>
                  <a:pt x="1394009" y="531697"/>
                </a:cubicBezTo>
                <a:cubicBezTo>
                  <a:pt x="1394009" y="718271"/>
                  <a:pt x="1242761" y="869519"/>
                  <a:pt x="1056187" y="869519"/>
                </a:cubicBezTo>
                <a:cubicBezTo>
                  <a:pt x="869614" y="869519"/>
                  <a:pt x="718366" y="718271"/>
                  <a:pt x="718366" y="531697"/>
                </a:cubicBezTo>
                <a:cubicBezTo>
                  <a:pt x="718366" y="345123"/>
                  <a:pt x="869614" y="193875"/>
                  <a:pt x="1056187" y="193875"/>
                </a:cubicBezTo>
                <a:close/>
                <a:moveTo>
                  <a:pt x="4605308" y="20115"/>
                </a:moveTo>
                <a:cubicBezTo>
                  <a:pt x="4633496" y="20842"/>
                  <a:pt x="4662364" y="24209"/>
                  <a:pt x="4692032" y="30588"/>
                </a:cubicBezTo>
                <a:cubicBezTo>
                  <a:pt x="4728644" y="38475"/>
                  <a:pt x="4764337" y="50580"/>
                  <a:pt x="4798864" y="66300"/>
                </a:cubicBezTo>
                <a:lnTo>
                  <a:pt x="4850830" y="96175"/>
                </a:lnTo>
                <a:lnTo>
                  <a:pt x="4850830" y="2722222"/>
                </a:lnTo>
                <a:lnTo>
                  <a:pt x="526454" y="2722222"/>
                </a:lnTo>
                <a:lnTo>
                  <a:pt x="523632" y="2713577"/>
                </a:lnTo>
                <a:cubicBezTo>
                  <a:pt x="403183" y="2425404"/>
                  <a:pt x="-12552" y="2219342"/>
                  <a:pt x="292" y="1807517"/>
                </a:cubicBezTo>
                <a:cubicBezTo>
                  <a:pt x="9155" y="1532425"/>
                  <a:pt x="205901" y="1247889"/>
                  <a:pt x="446118" y="1141158"/>
                </a:cubicBezTo>
                <a:cubicBezTo>
                  <a:pt x="814587" y="977743"/>
                  <a:pt x="1091883" y="1317256"/>
                  <a:pt x="1399058" y="1144546"/>
                </a:cubicBezTo>
                <a:cubicBezTo>
                  <a:pt x="1653956" y="1001226"/>
                  <a:pt x="1614460" y="616746"/>
                  <a:pt x="1919143" y="334305"/>
                </a:cubicBezTo>
                <a:cubicBezTo>
                  <a:pt x="2146890" y="123117"/>
                  <a:pt x="2398212" y="140179"/>
                  <a:pt x="2680066" y="173053"/>
                </a:cubicBezTo>
                <a:cubicBezTo>
                  <a:pt x="3060904" y="217628"/>
                  <a:pt x="3070600" y="462675"/>
                  <a:pt x="3394107" y="512336"/>
                </a:cubicBezTo>
                <a:cubicBezTo>
                  <a:pt x="3912761" y="592039"/>
                  <a:pt x="4182490" y="9193"/>
                  <a:pt x="4605308" y="20115"/>
                </a:cubicBezTo>
                <a:close/>
                <a:moveTo>
                  <a:pt x="3494767" y="0"/>
                </a:moveTo>
                <a:cubicBezTo>
                  <a:pt x="3601841" y="0"/>
                  <a:pt x="3688642" y="86801"/>
                  <a:pt x="3688642" y="193875"/>
                </a:cubicBezTo>
                <a:cubicBezTo>
                  <a:pt x="3688642" y="300950"/>
                  <a:pt x="3601841" y="387751"/>
                  <a:pt x="3494767" y="387751"/>
                </a:cubicBezTo>
                <a:cubicBezTo>
                  <a:pt x="3387693" y="387751"/>
                  <a:pt x="3300892" y="300950"/>
                  <a:pt x="3300892" y="193875"/>
                </a:cubicBezTo>
                <a:cubicBezTo>
                  <a:pt x="3300892" y="86801"/>
                  <a:pt x="3387693" y="0"/>
                  <a:pt x="3494767"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8549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CF52A5B-5810-4130-A3DB-FD2582D053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8FE145C-BED6-4533-8211-7AC773F7A2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916078" cy="6858000"/>
          </a:xfrm>
          <a:custGeom>
            <a:avLst/>
            <a:gdLst>
              <a:gd name="connsiteX0" fmla="*/ 8183400 w 8916078"/>
              <a:gd name="connsiteY0" fmla="*/ 3865853 h 6820849"/>
              <a:gd name="connsiteX1" fmla="*/ 8259593 w 8916078"/>
              <a:gd name="connsiteY1" fmla="*/ 3878252 h 6820849"/>
              <a:gd name="connsiteX2" fmla="*/ 8529076 w 8916078"/>
              <a:gd name="connsiteY2" fmla="*/ 4345010 h 6820849"/>
              <a:gd name="connsiteX3" fmla="*/ 8062319 w 8916078"/>
              <a:gd name="connsiteY3" fmla="*/ 4614493 h 6820849"/>
              <a:gd name="connsiteX4" fmla="*/ 7792836 w 8916078"/>
              <a:gd name="connsiteY4" fmla="*/ 4147735 h 6820849"/>
              <a:gd name="connsiteX5" fmla="*/ 8183400 w 8916078"/>
              <a:gd name="connsiteY5" fmla="*/ 3865853 h 6820849"/>
              <a:gd name="connsiteX6" fmla="*/ 8734942 w 8916078"/>
              <a:gd name="connsiteY6" fmla="*/ 2667480 h 6820849"/>
              <a:gd name="connsiteX7" fmla="*/ 8773412 w 8916078"/>
              <a:gd name="connsiteY7" fmla="*/ 2673741 h 6820849"/>
              <a:gd name="connsiteX8" fmla="*/ 8909474 w 8916078"/>
              <a:gd name="connsiteY8" fmla="*/ 2909407 h 6820849"/>
              <a:gd name="connsiteX9" fmla="*/ 8673808 w 8916078"/>
              <a:gd name="connsiteY9" fmla="*/ 3045469 h 6820849"/>
              <a:gd name="connsiteX10" fmla="*/ 8537746 w 8916078"/>
              <a:gd name="connsiteY10" fmla="*/ 2809802 h 6820849"/>
              <a:gd name="connsiteX11" fmla="*/ 8697151 w 8916078"/>
              <a:gd name="connsiteY11" fmla="*/ 2668961 h 6820849"/>
              <a:gd name="connsiteX12" fmla="*/ 8734942 w 8916078"/>
              <a:gd name="connsiteY12" fmla="*/ 2667480 h 6820849"/>
              <a:gd name="connsiteX13" fmla="*/ 8776652 w 8916078"/>
              <a:gd name="connsiteY13" fmla="*/ 1 h 6820849"/>
              <a:gd name="connsiteX14" fmla="*/ 8786961 w 8916078"/>
              <a:gd name="connsiteY14" fmla="*/ 42970 h 6820849"/>
              <a:gd name="connsiteX15" fmla="*/ 8775876 w 8916078"/>
              <a:gd name="connsiteY15" fmla="*/ 219853 h 6820849"/>
              <a:gd name="connsiteX16" fmla="*/ 8229255 w 8916078"/>
              <a:gd name="connsiteY16" fmla="*/ 535444 h 6820849"/>
              <a:gd name="connsiteX17" fmla="*/ 7899142 w 8916078"/>
              <a:gd name="connsiteY17" fmla="*/ 78053 h 6820849"/>
              <a:gd name="connsiteX18" fmla="*/ 7911844 w 8916078"/>
              <a:gd name="connsiteY18" fmla="*/ 1 h 6820849"/>
              <a:gd name="connsiteX19" fmla="*/ 0 w 8916078"/>
              <a:gd name="connsiteY19" fmla="*/ 0 h 6820849"/>
              <a:gd name="connsiteX20" fmla="*/ 3064542 w 8916078"/>
              <a:gd name="connsiteY20" fmla="*/ 1 h 6820849"/>
              <a:gd name="connsiteX21" fmla="*/ 3626351 w 8916078"/>
              <a:gd name="connsiteY21" fmla="*/ 1 h 6820849"/>
              <a:gd name="connsiteX22" fmla="*/ 6388767 w 8916078"/>
              <a:gd name="connsiteY22" fmla="*/ 1 h 6820849"/>
              <a:gd name="connsiteX23" fmla="*/ 7293415 w 8916078"/>
              <a:gd name="connsiteY23" fmla="*/ 1 h 6820849"/>
              <a:gd name="connsiteX24" fmla="*/ 7285291 w 8916078"/>
              <a:gd name="connsiteY24" fmla="*/ 184997 h 6820849"/>
              <a:gd name="connsiteX25" fmla="*/ 7288318 w 8916078"/>
              <a:gd name="connsiteY25" fmla="*/ 419996 h 6820849"/>
              <a:gd name="connsiteX26" fmla="*/ 7736280 w 8916078"/>
              <a:gd name="connsiteY26" fmla="*/ 1068100 h 6820849"/>
              <a:gd name="connsiteX27" fmla="*/ 8184147 w 8916078"/>
              <a:gd name="connsiteY27" fmla="*/ 2589406 h 6820849"/>
              <a:gd name="connsiteX28" fmla="*/ 7738154 w 8916078"/>
              <a:gd name="connsiteY28" fmla="*/ 3164270 h 6820849"/>
              <a:gd name="connsiteX29" fmla="*/ 7579762 w 8916078"/>
              <a:gd name="connsiteY29" fmla="*/ 4641256 h 6820849"/>
              <a:gd name="connsiteX30" fmla="*/ 8191492 w 8916078"/>
              <a:gd name="connsiteY30" fmla="*/ 5670858 h 6820849"/>
              <a:gd name="connsiteX31" fmla="*/ 8477065 w 8916078"/>
              <a:gd name="connsiteY31" fmla="*/ 6707671 h 6820849"/>
              <a:gd name="connsiteX32" fmla="*/ 8478852 w 8916078"/>
              <a:gd name="connsiteY32" fmla="*/ 6820849 h 6820849"/>
              <a:gd name="connsiteX33" fmla="*/ 0 w 8916078"/>
              <a:gd name="connsiteY33" fmla="*/ 6820849 h 6820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916078" h="6820849">
                <a:moveTo>
                  <a:pt x="8183400" y="3865853"/>
                </a:moveTo>
                <a:cubicBezTo>
                  <a:pt x="8208679" y="3867370"/>
                  <a:pt x="8234181" y="3871443"/>
                  <a:pt x="8259593" y="3878252"/>
                </a:cubicBezTo>
                <a:cubicBezTo>
                  <a:pt x="8462901" y="3932728"/>
                  <a:pt x="8583552" y="4141703"/>
                  <a:pt x="8529076" y="4345010"/>
                </a:cubicBezTo>
                <a:cubicBezTo>
                  <a:pt x="8474600" y="4548317"/>
                  <a:pt x="8265626" y="4668969"/>
                  <a:pt x="8062319" y="4614493"/>
                </a:cubicBezTo>
                <a:cubicBezTo>
                  <a:pt x="7859012" y="4560017"/>
                  <a:pt x="7738360" y="4351042"/>
                  <a:pt x="7792836" y="4147735"/>
                </a:cubicBezTo>
                <a:cubicBezTo>
                  <a:pt x="7840502" y="3969841"/>
                  <a:pt x="8006457" y="3855230"/>
                  <a:pt x="8183400" y="3865853"/>
                </a:cubicBezTo>
                <a:close/>
                <a:moveTo>
                  <a:pt x="8734942" y="2667480"/>
                </a:moveTo>
                <a:cubicBezTo>
                  <a:pt x="8747705" y="2668246"/>
                  <a:pt x="8760581" y="2670303"/>
                  <a:pt x="8773412" y="2673741"/>
                </a:cubicBezTo>
                <a:cubicBezTo>
                  <a:pt x="8876062" y="2701246"/>
                  <a:pt x="8936980" y="2806757"/>
                  <a:pt x="8909474" y="2909407"/>
                </a:cubicBezTo>
                <a:cubicBezTo>
                  <a:pt x="8881969" y="3012057"/>
                  <a:pt x="8776458" y="3072974"/>
                  <a:pt x="8673808" y="3045469"/>
                </a:cubicBezTo>
                <a:cubicBezTo>
                  <a:pt x="8571158" y="3017965"/>
                  <a:pt x="8510241" y="2912452"/>
                  <a:pt x="8537746" y="2809802"/>
                </a:cubicBezTo>
                <a:cubicBezTo>
                  <a:pt x="8558375" y="2732815"/>
                  <a:pt x="8622882" y="2679302"/>
                  <a:pt x="8697151" y="2668961"/>
                </a:cubicBezTo>
                <a:cubicBezTo>
                  <a:pt x="8709529" y="2667237"/>
                  <a:pt x="8722180" y="2666714"/>
                  <a:pt x="8734942" y="2667480"/>
                </a:cubicBezTo>
                <a:close/>
                <a:moveTo>
                  <a:pt x="8776652" y="1"/>
                </a:moveTo>
                <a:lnTo>
                  <a:pt x="8786961" y="42970"/>
                </a:lnTo>
                <a:cubicBezTo>
                  <a:pt x="8794957" y="100392"/>
                  <a:pt x="8791826" y="160330"/>
                  <a:pt x="8775876" y="219853"/>
                </a:cubicBezTo>
                <a:cubicBezTo>
                  <a:pt x="8712079" y="457946"/>
                  <a:pt x="8467349" y="599241"/>
                  <a:pt x="8229255" y="535444"/>
                </a:cubicBezTo>
                <a:cubicBezTo>
                  <a:pt x="8020924" y="479621"/>
                  <a:pt x="7886703" y="285271"/>
                  <a:pt x="7899142" y="78053"/>
                </a:cubicBezTo>
                <a:lnTo>
                  <a:pt x="7911844" y="1"/>
                </a:lnTo>
                <a:close/>
                <a:moveTo>
                  <a:pt x="0" y="0"/>
                </a:moveTo>
                <a:lnTo>
                  <a:pt x="3064542" y="1"/>
                </a:lnTo>
                <a:lnTo>
                  <a:pt x="3626351" y="1"/>
                </a:lnTo>
                <a:lnTo>
                  <a:pt x="6388767" y="1"/>
                </a:lnTo>
                <a:lnTo>
                  <a:pt x="7293415" y="1"/>
                </a:lnTo>
                <a:lnTo>
                  <a:pt x="7285291" y="184997"/>
                </a:lnTo>
                <a:cubicBezTo>
                  <a:pt x="7283933" y="263521"/>
                  <a:pt x="7284806" y="341911"/>
                  <a:pt x="7288318" y="419996"/>
                </a:cubicBezTo>
                <a:cubicBezTo>
                  <a:pt x="7301507" y="709488"/>
                  <a:pt x="7530168" y="891535"/>
                  <a:pt x="7736280" y="1068100"/>
                </a:cubicBezTo>
                <a:cubicBezTo>
                  <a:pt x="8250069" y="1508062"/>
                  <a:pt x="8424916" y="2032159"/>
                  <a:pt x="8184147" y="2589406"/>
                </a:cubicBezTo>
                <a:cubicBezTo>
                  <a:pt x="8090773" y="2805524"/>
                  <a:pt x="7909218" y="2993264"/>
                  <a:pt x="7738154" y="3164270"/>
                </a:cubicBezTo>
                <a:cubicBezTo>
                  <a:pt x="7279360" y="3622745"/>
                  <a:pt x="7298159" y="4154456"/>
                  <a:pt x="7579762" y="4641256"/>
                </a:cubicBezTo>
                <a:cubicBezTo>
                  <a:pt x="7780382" y="4986833"/>
                  <a:pt x="8020938" y="5311557"/>
                  <a:pt x="8191492" y="5670858"/>
                </a:cubicBezTo>
                <a:cubicBezTo>
                  <a:pt x="8357544" y="6019043"/>
                  <a:pt x="8456063" y="6366409"/>
                  <a:pt x="8477065" y="6707671"/>
                </a:cubicBezTo>
                <a:lnTo>
                  <a:pt x="8478852" y="6820849"/>
                </a:lnTo>
                <a:lnTo>
                  <a:pt x="0" y="682084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olo 1">
            <a:extLst>
              <a:ext uri="{FF2B5EF4-FFF2-40B4-BE49-F238E27FC236}">
                <a16:creationId xmlns:a16="http://schemas.microsoft.com/office/drawing/2014/main" id="{D443DD3D-E8A6-314B-677C-FEA0C888D5AD}"/>
              </a:ext>
            </a:extLst>
          </p:cNvPr>
          <p:cNvSpPr>
            <a:spLocks noGrp="1"/>
          </p:cNvSpPr>
          <p:nvPr>
            <p:ph type="title"/>
          </p:nvPr>
        </p:nvSpPr>
        <p:spPr>
          <a:xfrm>
            <a:off x="609600" y="557784"/>
            <a:ext cx="6029325" cy="1325563"/>
          </a:xfrm>
        </p:spPr>
        <p:txBody>
          <a:bodyPr>
            <a:normAutofit/>
          </a:bodyPr>
          <a:lstStyle/>
          <a:p>
            <a:r>
              <a:rPr lang="it-IT" dirty="0"/>
              <a:t>TEAM</a:t>
            </a:r>
          </a:p>
        </p:txBody>
      </p:sp>
      <p:sp>
        <p:nvSpPr>
          <p:cNvPr id="3" name="Segnaposto contenuto 2">
            <a:extLst>
              <a:ext uri="{FF2B5EF4-FFF2-40B4-BE49-F238E27FC236}">
                <a16:creationId xmlns:a16="http://schemas.microsoft.com/office/drawing/2014/main" id="{D03C644D-6F7D-90BC-80D1-180C9463DC91}"/>
              </a:ext>
            </a:extLst>
          </p:cNvPr>
          <p:cNvSpPr>
            <a:spLocks noGrp="1"/>
          </p:cNvSpPr>
          <p:nvPr>
            <p:ph idx="1"/>
          </p:nvPr>
        </p:nvSpPr>
        <p:spPr>
          <a:xfrm>
            <a:off x="609600" y="2106204"/>
            <a:ext cx="6029325" cy="4036534"/>
          </a:xfrm>
        </p:spPr>
        <p:txBody>
          <a:bodyPr>
            <a:normAutofit/>
          </a:bodyPr>
          <a:lstStyle/>
          <a:p>
            <a:r>
              <a:rPr lang="it-IT" b="0" i="0" u="none" strike="noStrike" dirty="0">
                <a:effectLst/>
                <a:latin typeface="Montserrat" pitchFamily="2" charset="77"/>
              </a:rPr>
              <a:t>Il Team è formato da 3 elementi con competenze nei vari aspetti del progetto, Crittografia, Blockchain e programmazione avanzata nei linguaggi più usati, competenze in elettronica e nella gestione di progetti complessi e nella creazione di nuovi prodotti tecnologici.  </a:t>
            </a:r>
            <a:endParaRPr lang="it-IT" dirty="0"/>
          </a:p>
        </p:txBody>
      </p:sp>
      <p:pic>
        <p:nvPicPr>
          <p:cNvPr id="7176" name="Picture 8" descr="Immagine che contiene Viso umano, persona, vestiti, bianco e nero&#10;&#10;Descrizione generata automaticamente">
            <a:extLst>
              <a:ext uri="{FF2B5EF4-FFF2-40B4-BE49-F238E27FC236}">
                <a16:creationId xmlns:a16="http://schemas.microsoft.com/office/drawing/2014/main" id="{615A70B7-A090-4C5D-32E8-0E6F548BC9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571" y="1127051"/>
            <a:ext cx="1085848" cy="1085848"/>
          </a:xfrm>
          <a:prstGeom prst="rect">
            <a:avLst/>
          </a:prstGeom>
          <a:noFill/>
          <a:extLst>
            <a:ext uri="{909E8E84-426E-40DD-AFC4-6F175D3DCCD1}">
              <a14:hiddenFill xmlns:a14="http://schemas.microsoft.com/office/drawing/2010/main">
                <a:solidFill>
                  <a:srgbClr val="FFFFFF"/>
                </a:solidFill>
              </a14:hiddenFill>
            </a:ext>
          </a:extLst>
        </p:spPr>
      </p:pic>
      <p:sp>
        <p:nvSpPr>
          <p:cNvPr id="6" name="CasellaDiTesto 5">
            <a:extLst>
              <a:ext uri="{FF2B5EF4-FFF2-40B4-BE49-F238E27FC236}">
                <a16:creationId xmlns:a16="http://schemas.microsoft.com/office/drawing/2014/main" id="{CE6D3D35-B541-0DB0-389B-FB62B45B12A7}"/>
              </a:ext>
            </a:extLst>
          </p:cNvPr>
          <p:cNvSpPr txBox="1"/>
          <p:nvPr/>
        </p:nvSpPr>
        <p:spPr>
          <a:xfrm>
            <a:off x="10175358" y="1127051"/>
            <a:ext cx="1796902" cy="1354217"/>
          </a:xfrm>
          <a:prstGeom prst="rect">
            <a:avLst/>
          </a:prstGeom>
          <a:noFill/>
        </p:spPr>
        <p:txBody>
          <a:bodyPr wrap="square" rtlCol="0">
            <a:spAutoFit/>
          </a:bodyPr>
          <a:lstStyle/>
          <a:p>
            <a:pPr algn="l" rtl="0" fontAlgn="base"/>
            <a:r>
              <a:rPr lang="it-IT" sz="1600" b="0" i="0" u="none" strike="noStrike" dirty="0">
                <a:solidFill>
                  <a:srgbClr val="000000"/>
                </a:solidFill>
                <a:effectLst/>
                <a:latin typeface="Montserrat" pitchFamily="2" charset="77"/>
              </a:rPr>
              <a:t>Pietro</a:t>
            </a:r>
            <a:r>
              <a:rPr lang="en-US" sz="1600" b="0" i="0" dirty="0">
                <a:effectLst/>
                <a:latin typeface="Montserrat" pitchFamily="2" charset="77"/>
              </a:rPr>
              <a:t>​</a:t>
            </a:r>
            <a:endParaRPr lang="en-US" sz="1600" b="0" i="0" dirty="0">
              <a:effectLst/>
            </a:endParaRPr>
          </a:p>
          <a:p>
            <a:pPr algn="l" rtl="0" fontAlgn="base"/>
            <a:r>
              <a:rPr lang="it-IT" sz="1600" b="0" i="0" u="none" strike="noStrike" dirty="0">
                <a:solidFill>
                  <a:srgbClr val="000000"/>
                </a:solidFill>
                <a:effectLst/>
                <a:latin typeface="Montserrat" pitchFamily="2" charset="77"/>
              </a:rPr>
              <a:t>Di Zinno</a:t>
            </a:r>
            <a:r>
              <a:rPr lang="en-US" sz="1600" b="0" i="0" dirty="0">
                <a:effectLst/>
                <a:latin typeface="Montserrat" pitchFamily="2" charset="77"/>
              </a:rPr>
              <a:t>​</a:t>
            </a:r>
            <a:endParaRPr lang="en-US" sz="1600" b="0" i="0" dirty="0">
              <a:effectLst/>
            </a:endParaRPr>
          </a:p>
          <a:p>
            <a:pPr algn="l" rtl="0" fontAlgn="base"/>
            <a:r>
              <a:rPr lang="it-IT" sz="1600" b="1" i="0" u="none" strike="noStrike" dirty="0">
                <a:solidFill>
                  <a:srgbClr val="000000"/>
                </a:solidFill>
                <a:effectLst/>
                <a:latin typeface="Montserrat" pitchFamily="2" charset="77"/>
              </a:rPr>
              <a:t>Elettronica &amp;</a:t>
            </a:r>
          </a:p>
          <a:p>
            <a:pPr algn="l" rtl="0" fontAlgn="base"/>
            <a:r>
              <a:rPr lang="it-IT" sz="1600" b="1" i="0" u="none" strike="noStrike" dirty="0">
                <a:solidFill>
                  <a:srgbClr val="000000"/>
                </a:solidFill>
                <a:effectLst/>
                <a:latin typeface="Montserrat" pitchFamily="2" charset="77"/>
              </a:rPr>
              <a:t>Informatica</a:t>
            </a:r>
            <a:endParaRPr lang="en-US" sz="1600" b="0" i="0" dirty="0">
              <a:effectLst/>
            </a:endParaRPr>
          </a:p>
          <a:p>
            <a:endParaRPr lang="it-IT" dirty="0"/>
          </a:p>
        </p:txBody>
      </p:sp>
      <p:pic>
        <p:nvPicPr>
          <p:cNvPr id="7178" name="Picture 10" descr="Immagine che contiene persona, Viso umano, sorriso, Mento&#10;&#10;Descrizione generata automaticamente">
            <a:extLst>
              <a:ext uri="{FF2B5EF4-FFF2-40B4-BE49-F238E27FC236}">
                <a16:creationId xmlns:a16="http://schemas.microsoft.com/office/drawing/2014/main" id="{BFD2D023-3B5B-0569-9F1C-8426595D6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078" y="2906677"/>
            <a:ext cx="860078" cy="1085848"/>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80062AEC-7668-0700-DA46-44F8B6E1C868}"/>
              </a:ext>
            </a:extLst>
          </p:cNvPr>
          <p:cNvSpPr txBox="1"/>
          <p:nvPr/>
        </p:nvSpPr>
        <p:spPr>
          <a:xfrm>
            <a:off x="10334847" y="2854267"/>
            <a:ext cx="1637413" cy="1354217"/>
          </a:xfrm>
          <a:prstGeom prst="rect">
            <a:avLst/>
          </a:prstGeom>
          <a:noFill/>
        </p:spPr>
        <p:txBody>
          <a:bodyPr wrap="square" rtlCol="0">
            <a:spAutoFit/>
          </a:bodyPr>
          <a:lstStyle/>
          <a:p>
            <a:pPr algn="l" rtl="0" fontAlgn="base"/>
            <a:r>
              <a:rPr lang="it-IT" sz="1600" b="0" i="0" u="none" strike="noStrike" dirty="0" err="1">
                <a:solidFill>
                  <a:srgbClr val="000000"/>
                </a:solidFill>
                <a:effectLst/>
                <a:latin typeface="Montserrat" pitchFamily="2" charset="77"/>
              </a:rPr>
              <a:t>Enrick</a:t>
            </a:r>
            <a:r>
              <a:rPr lang="it-IT" sz="1600" b="0" i="0" dirty="0">
                <a:effectLst/>
                <a:latin typeface="Montserrat" pitchFamily="2" charset="77"/>
              </a:rPr>
              <a:t>​</a:t>
            </a:r>
          </a:p>
          <a:p>
            <a:pPr algn="l" rtl="0" fontAlgn="base"/>
            <a:r>
              <a:rPr lang="it-IT" sz="1600" b="0" i="0" u="none" strike="noStrike" dirty="0">
                <a:solidFill>
                  <a:srgbClr val="000000"/>
                </a:solidFill>
                <a:effectLst/>
                <a:latin typeface="Montserrat" pitchFamily="2" charset="77"/>
              </a:rPr>
              <a:t>Aliberti</a:t>
            </a:r>
            <a:r>
              <a:rPr lang="en-US" sz="1600" b="0" i="0" dirty="0">
                <a:effectLst/>
                <a:latin typeface="Montserrat" pitchFamily="2" charset="77"/>
              </a:rPr>
              <a:t>​</a:t>
            </a:r>
          </a:p>
          <a:p>
            <a:pPr algn="l" rtl="0" fontAlgn="base"/>
            <a:r>
              <a:rPr lang="it-IT" sz="1600" b="1" i="0" u="none" strike="noStrike" dirty="0">
                <a:solidFill>
                  <a:srgbClr val="000000"/>
                </a:solidFill>
                <a:effectLst/>
                <a:latin typeface="Montserrat" pitchFamily="2" charset="77"/>
              </a:rPr>
              <a:t>Sviluppatore &amp; Blockchain</a:t>
            </a:r>
            <a:endParaRPr lang="it-IT" sz="1600" b="0" i="0" dirty="0">
              <a:effectLst/>
              <a:latin typeface="Montserrat" pitchFamily="2" charset="77"/>
            </a:endParaRPr>
          </a:p>
          <a:p>
            <a:endParaRPr lang="it-IT" dirty="0"/>
          </a:p>
        </p:txBody>
      </p:sp>
      <p:sp>
        <p:nvSpPr>
          <p:cNvPr id="14" name="CasellaDiTesto 13">
            <a:extLst>
              <a:ext uri="{FF2B5EF4-FFF2-40B4-BE49-F238E27FC236}">
                <a16:creationId xmlns:a16="http://schemas.microsoft.com/office/drawing/2014/main" id="{4ED42658-76CF-9473-BCDF-16692394ECD9}"/>
              </a:ext>
            </a:extLst>
          </p:cNvPr>
          <p:cNvSpPr txBox="1"/>
          <p:nvPr/>
        </p:nvSpPr>
        <p:spPr>
          <a:xfrm>
            <a:off x="10362473" y="4819299"/>
            <a:ext cx="1637413" cy="1323439"/>
          </a:xfrm>
          <a:prstGeom prst="rect">
            <a:avLst/>
          </a:prstGeom>
          <a:noFill/>
        </p:spPr>
        <p:txBody>
          <a:bodyPr wrap="square" rtlCol="0">
            <a:spAutoFit/>
          </a:bodyPr>
          <a:lstStyle/>
          <a:p>
            <a:r>
              <a:rPr lang="it-IT" sz="1600" dirty="0">
                <a:latin typeface="Montserrat" pitchFamily="2" charset="77"/>
              </a:rPr>
              <a:t>Mariano</a:t>
            </a:r>
          </a:p>
          <a:p>
            <a:r>
              <a:rPr lang="it-IT" sz="1600" dirty="0">
                <a:latin typeface="Montserrat" pitchFamily="2" charset="77"/>
              </a:rPr>
              <a:t>Forte</a:t>
            </a:r>
          </a:p>
          <a:p>
            <a:r>
              <a:rPr lang="it-IT" sz="1600" b="1" dirty="0">
                <a:latin typeface="Montserrat" pitchFamily="2" charset="77"/>
              </a:rPr>
              <a:t>Sicurezza informatica &amp; Crittografia</a:t>
            </a:r>
          </a:p>
        </p:txBody>
      </p:sp>
      <p:pic>
        <p:nvPicPr>
          <p:cNvPr id="17" name="Immagine 16">
            <a:extLst>
              <a:ext uri="{FF2B5EF4-FFF2-40B4-BE49-F238E27FC236}">
                <a16:creationId xmlns:a16="http://schemas.microsoft.com/office/drawing/2014/main" id="{367DA25A-5631-6130-93DB-4ED1A55910AB}"/>
              </a:ext>
            </a:extLst>
          </p:cNvPr>
          <p:cNvPicPr>
            <a:picLocks noChangeAspect="1"/>
          </p:cNvPicPr>
          <p:nvPr/>
        </p:nvPicPr>
        <p:blipFill>
          <a:blip r:embed="rId4"/>
          <a:stretch>
            <a:fillRect/>
          </a:stretch>
        </p:blipFill>
        <p:spPr>
          <a:xfrm>
            <a:off x="8889186" y="4938094"/>
            <a:ext cx="1151657" cy="1085848"/>
          </a:xfrm>
          <a:prstGeom prst="rect">
            <a:avLst/>
          </a:prstGeom>
        </p:spPr>
      </p:pic>
    </p:spTree>
    <p:extLst>
      <p:ext uri="{BB962C8B-B14F-4D97-AF65-F5344CB8AC3E}">
        <p14:creationId xmlns:p14="http://schemas.microsoft.com/office/powerpoint/2010/main" val="586250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1"/>
          <p:cNvSpPr txBox="1"/>
          <p:nvPr/>
        </p:nvSpPr>
        <p:spPr>
          <a:xfrm>
            <a:off x="972600" y="1053300"/>
            <a:ext cx="10251600" cy="542800"/>
          </a:xfrm>
          <a:prstGeom prst="rect">
            <a:avLst/>
          </a:prstGeom>
          <a:noFill/>
          <a:ln>
            <a:noFill/>
          </a:ln>
        </p:spPr>
        <p:txBody>
          <a:bodyPr spcFirstLastPara="1" wrap="square" lIns="121900" tIns="121900" rIns="121900" bIns="121900" anchor="t" anchorCtr="0">
            <a:noAutofit/>
          </a:bodyPr>
          <a:lstStyle/>
          <a:p>
            <a:r>
              <a:rPr lang="it" sz="2133" b="1">
                <a:solidFill>
                  <a:srgbClr val="202124"/>
                </a:solidFill>
                <a:highlight>
                  <a:schemeClr val="lt1"/>
                </a:highlight>
                <a:latin typeface="Montserrat"/>
                <a:ea typeface="Montserrat"/>
                <a:cs typeface="Montserrat"/>
                <a:sym typeface="Montserrat"/>
              </a:rPr>
              <a:t>Quali di questi problemi intende risolvere la soluzione proposta</a:t>
            </a:r>
            <a:endParaRPr sz="6000" b="1">
              <a:solidFill>
                <a:srgbClr val="1A1A1A"/>
              </a:solidFill>
              <a:highlight>
                <a:schemeClr val="lt1"/>
              </a:highlight>
              <a:latin typeface="Montserrat"/>
              <a:ea typeface="Montserrat"/>
              <a:cs typeface="Montserrat"/>
              <a:sym typeface="Montserrat"/>
            </a:endParaRPr>
          </a:p>
        </p:txBody>
      </p:sp>
      <p:sp>
        <p:nvSpPr>
          <p:cNvPr id="154" name="Google Shape;154;p21"/>
          <p:cNvSpPr txBox="1"/>
          <p:nvPr/>
        </p:nvSpPr>
        <p:spPr>
          <a:xfrm>
            <a:off x="1507400" y="1922300"/>
            <a:ext cx="9716800" cy="656421"/>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autenticità e originalità</a:t>
            </a:r>
            <a:r>
              <a:rPr lang="it" sz="1333">
                <a:latin typeface="Montserrat"/>
                <a:ea typeface="Montserrat"/>
                <a:cs typeface="Montserrat"/>
                <a:sym typeface="Montserrat"/>
              </a:rPr>
              <a:t>: sistemi avanzati di riconoscibilità dei prodotti che siano difficili da replicare e che garantiscano l'originalità dei prodotti Made in Italy;</a:t>
            </a:r>
            <a:endParaRPr sz="1333">
              <a:latin typeface="Montserrat"/>
              <a:ea typeface="Montserrat"/>
              <a:cs typeface="Montserrat"/>
              <a:sym typeface="Montserrat"/>
            </a:endParaRPr>
          </a:p>
        </p:txBody>
      </p:sp>
      <p:sp>
        <p:nvSpPr>
          <p:cNvPr id="155" name="Google Shape;155;p21"/>
          <p:cNvSpPr txBox="1"/>
          <p:nvPr/>
        </p:nvSpPr>
        <p:spPr>
          <a:xfrm>
            <a:off x="1507400" y="2579101"/>
            <a:ext cx="9716800" cy="656421"/>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commercio elettronico</a:t>
            </a:r>
            <a:r>
              <a:rPr lang="it" sz="1333">
                <a:latin typeface="Montserrat"/>
                <a:ea typeface="Montserrat"/>
                <a:cs typeface="Montserrat"/>
                <a:sym typeface="Montserrat"/>
              </a:rPr>
              <a:t>: soluzioni che consentano all'acquirente di acquistare prodotti autentici e di verificarne l'autenticità una volta ricevuto, a prescindere dalla piattaforma e-commerce o market place utilizzata;</a:t>
            </a:r>
            <a:endParaRPr sz="1333">
              <a:latin typeface="Montserrat"/>
              <a:ea typeface="Montserrat"/>
              <a:cs typeface="Montserrat"/>
              <a:sym typeface="Montserrat"/>
            </a:endParaRPr>
          </a:p>
        </p:txBody>
      </p:sp>
      <p:sp>
        <p:nvSpPr>
          <p:cNvPr id="156" name="Google Shape;156;p21"/>
          <p:cNvSpPr txBox="1"/>
          <p:nvPr/>
        </p:nvSpPr>
        <p:spPr>
          <a:xfrm>
            <a:off x="1507400" y="3235900"/>
            <a:ext cx="9716800" cy="656421"/>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tracciabilità</a:t>
            </a:r>
            <a:r>
              <a:rPr lang="it" sz="1333">
                <a:latin typeface="Montserrat"/>
                <a:ea typeface="Montserrat"/>
                <a:cs typeface="Montserrat"/>
                <a:sym typeface="Montserrat"/>
              </a:rPr>
              <a:t>: soluzioni per tracciare il percorso di produzione e distribuzione dei prodotti italiani, facilitando la verifica dell'autenticità lungo l'intera filiera;</a:t>
            </a:r>
            <a:endParaRPr sz="1333">
              <a:latin typeface="Montserrat"/>
              <a:ea typeface="Montserrat"/>
              <a:cs typeface="Montserrat"/>
              <a:sym typeface="Montserrat"/>
            </a:endParaRPr>
          </a:p>
        </p:txBody>
      </p:sp>
      <p:sp>
        <p:nvSpPr>
          <p:cNvPr id="157" name="Google Shape;157;p21"/>
          <p:cNvSpPr txBox="1"/>
          <p:nvPr/>
        </p:nvSpPr>
        <p:spPr>
          <a:xfrm>
            <a:off x="1507400" y="3892700"/>
            <a:ext cx="9716800" cy="656421"/>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verificabilità</a:t>
            </a:r>
            <a:r>
              <a:rPr lang="it" sz="1333">
                <a:latin typeface="Montserrat"/>
                <a:ea typeface="Montserrat"/>
                <a:cs typeface="Montserrat"/>
                <a:sym typeface="Montserrat"/>
              </a:rPr>
              <a:t>: soluzioni che consentano al consumatore di distinguere un prodotto autentico da uno contraffatto;</a:t>
            </a:r>
            <a:endParaRPr sz="1333">
              <a:latin typeface="Montserrat"/>
              <a:ea typeface="Montserrat"/>
              <a:cs typeface="Montserrat"/>
              <a:sym typeface="Montserrat"/>
            </a:endParaRPr>
          </a:p>
        </p:txBody>
      </p:sp>
      <p:sp>
        <p:nvSpPr>
          <p:cNvPr id="158" name="Google Shape;158;p21"/>
          <p:cNvSpPr txBox="1"/>
          <p:nvPr/>
        </p:nvSpPr>
        <p:spPr>
          <a:xfrm>
            <a:off x="1507400" y="4549501"/>
            <a:ext cx="9716800" cy="106666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coinvolgimento del Consumatore</a:t>
            </a:r>
            <a:r>
              <a:rPr lang="it" sz="1333">
                <a:latin typeface="Montserrat"/>
                <a:ea typeface="Montserrat"/>
                <a:cs typeface="Montserrat"/>
                <a:sym typeface="Montserrat"/>
              </a:rPr>
              <a:t>: strumenti e strategie che coinvolgano attivamente i consumatori nel riconoscimento e nella segnalazione di prodotti contraffatti, anche attraverso piattaforme collaborative o sistemi di monitoraggio condiviso, che coinvolgano attivamente le parti interessate, produttori, distributori, autorità e consumatori;</a:t>
            </a:r>
            <a:endParaRPr sz="1333">
              <a:latin typeface="Montserrat"/>
              <a:ea typeface="Montserrat"/>
              <a:cs typeface="Montserrat"/>
              <a:sym typeface="Montserrat"/>
            </a:endParaRPr>
          </a:p>
        </p:txBody>
      </p:sp>
      <p:sp>
        <p:nvSpPr>
          <p:cNvPr id="159" name="Google Shape;159;p21"/>
          <p:cNvSpPr txBox="1"/>
          <p:nvPr/>
        </p:nvSpPr>
        <p:spPr>
          <a:xfrm>
            <a:off x="1507400" y="5616700"/>
            <a:ext cx="9716800" cy="451302"/>
          </a:xfrm>
          <a:prstGeom prst="rect">
            <a:avLst/>
          </a:prstGeom>
          <a:noFill/>
          <a:ln>
            <a:noFill/>
          </a:ln>
        </p:spPr>
        <p:txBody>
          <a:bodyPr spcFirstLastPara="1" wrap="square" lIns="121900" tIns="121900" rIns="121900" bIns="121900" anchor="t" anchorCtr="0">
            <a:spAutoFit/>
          </a:bodyPr>
          <a:lstStyle/>
          <a:p>
            <a:r>
              <a:rPr lang="it" sz="1333" b="1">
                <a:latin typeface="Montserrat"/>
                <a:ea typeface="Montserrat"/>
                <a:cs typeface="Montserrat"/>
                <a:sym typeface="Montserrat"/>
              </a:rPr>
              <a:t>altro</a:t>
            </a:r>
            <a:r>
              <a:rPr lang="it" sz="1333">
                <a:latin typeface="Montserrat"/>
                <a:ea typeface="Montserrat"/>
                <a:cs typeface="Montserrat"/>
                <a:sym typeface="Montserrat"/>
              </a:rPr>
              <a:t>: (compilare descrivendo l’eventuale ulteriore problema individuato che si intende risolvere)</a:t>
            </a:r>
            <a:endParaRPr sz="1333">
              <a:latin typeface="Montserrat"/>
              <a:ea typeface="Montserrat"/>
              <a:cs typeface="Montserrat"/>
              <a:sym typeface="Montserrat"/>
            </a:endParaRPr>
          </a:p>
        </p:txBody>
      </p:sp>
      <p:sp>
        <p:nvSpPr>
          <p:cNvPr id="160" name="Google Shape;160;p21"/>
          <p:cNvSpPr/>
          <p:nvPr/>
        </p:nvSpPr>
        <p:spPr>
          <a:xfrm>
            <a:off x="868967" y="2067100"/>
            <a:ext cx="451600" cy="45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61" name="Google Shape;161;p21"/>
          <p:cNvSpPr/>
          <p:nvPr/>
        </p:nvSpPr>
        <p:spPr>
          <a:xfrm>
            <a:off x="868967" y="2681700"/>
            <a:ext cx="451600" cy="45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
        <p:nvSpPr>
          <p:cNvPr id="162" name="Google Shape;162;p21"/>
          <p:cNvSpPr/>
          <p:nvPr/>
        </p:nvSpPr>
        <p:spPr>
          <a:xfrm>
            <a:off x="868967" y="3338500"/>
            <a:ext cx="451600" cy="45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63" name="Google Shape;163;p21"/>
          <p:cNvSpPr/>
          <p:nvPr/>
        </p:nvSpPr>
        <p:spPr>
          <a:xfrm>
            <a:off x="868967" y="3995300"/>
            <a:ext cx="451600" cy="45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64" name="Google Shape;164;p21"/>
          <p:cNvSpPr/>
          <p:nvPr/>
        </p:nvSpPr>
        <p:spPr>
          <a:xfrm>
            <a:off x="868967" y="4652100"/>
            <a:ext cx="451600" cy="45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it-IT" sz="2400">
                <a:latin typeface="Lato"/>
                <a:ea typeface="Lato"/>
                <a:cs typeface="Lato"/>
              </a:rPr>
              <a:t>x</a:t>
            </a:r>
            <a:endParaRPr sz="2400">
              <a:latin typeface="Lato"/>
              <a:ea typeface="Lato"/>
              <a:cs typeface="Lato"/>
              <a:sym typeface="Lato"/>
            </a:endParaRPr>
          </a:p>
        </p:txBody>
      </p:sp>
      <p:sp>
        <p:nvSpPr>
          <p:cNvPr id="165" name="Google Shape;165;p21"/>
          <p:cNvSpPr/>
          <p:nvPr/>
        </p:nvSpPr>
        <p:spPr>
          <a:xfrm>
            <a:off x="868967" y="5616700"/>
            <a:ext cx="451600" cy="451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endParaRPr sz="2400">
              <a:latin typeface="Lato"/>
              <a:ea typeface="Lato"/>
              <a:cs typeface="Lato"/>
              <a:sym typeface="Lato"/>
            </a:endParaRPr>
          </a:p>
        </p:txBody>
      </p:sp>
    </p:spTree>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1676</Words>
  <Application>Microsoft Macintosh PowerPoint</Application>
  <PresentationFormat>Widescreen</PresentationFormat>
  <Paragraphs>87</Paragraphs>
  <Slides>14</Slides>
  <Notes>3</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14</vt:i4>
      </vt:variant>
    </vt:vector>
  </HeadingPairs>
  <TitlesOfParts>
    <vt:vector size="21" baseType="lpstr">
      <vt:lpstr>Arial</vt:lpstr>
      <vt:lpstr>Avenir Next LT Pro</vt:lpstr>
      <vt:lpstr>Calibri</vt:lpstr>
      <vt:lpstr>Lato</vt:lpstr>
      <vt:lpstr>Montserrat</vt:lpstr>
      <vt:lpstr>Posterama</vt:lpstr>
      <vt:lpstr>SplashVTI</vt:lpstr>
      <vt:lpstr>POP2CHAIN</vt:lpstr>
      <vt:lpstr>La contraffazione dei prodotti made in Italy​ </vt:lpstr>
      <vt:lpstr>La soluzione a questa piaga è la collaboratività tra le persone e la tecnologia​ </vt:lpstr>
      <vt:lpstr>Presentazione standard di PowerPoint</vt:lpstr>
      <vt:lpstr>MERCATO</vt:lpstr>
      <vt:lpstr>MODELLO DI BUSINESS</vt:lpstr>
      <vt:lpstr>UNIQUE VALUE PROPOSITION​ </vt:lpstr>
      <vt:lpstr>TEAM</vt:lpstr>
      <vt:lpstr>Presentazione standard di PowerPoint</vt:lpstr>
      <vt:lpstr>Presentazione standard di PowerPoint</vt:lpstr>
      <vt:lpstr>TARGET ED UTENTE DESTINATARIO</vt:lpstr>
      <vt:lpstr>Le opportunità che la soluzione proposta offre rispetto al problema​ </vt:lpstr>
      <vt:lpstr>Presentazione standard di PowerPoint</vt:lpstr>
      <vt:lpstr>La soluzione dal punto di vista tecnico, l’architettura, i componenti e le funzionalità di cui è composta (2)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POP2CHAIN</dc:title>
  <dc:creator>MARIANO FORTE</dc:creator>
  <cp:lastModifiedBy>MARIANO FORTE</cp:lastModifiedBy>
  <cp:revision>1</cp:revision>
  <dcterms:created xsi:type="dcterms:W3CDTF">2024-05-05T10:32:34Z</dcterms:created>
  <dcterms:modified xsi:type="dcterms:W3CDTF">2024-05-05T11:22:41Z</dcterms:modified>
</cp:coreProperties>
</file>